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0" r:id="rId2"/>
    <p:sldMasterId id="2147483720" r:id="rId3"/>
    <p:sldMasterId id="2147483738" r:id="rId4"/>
  </p:sldMasterIdLst>
  <p:notesMasterIdLst>
    <p:notesMasterId r:id="rId11"/>
  </p:notesMasterIdLst>
  <p:sldIdLst>
    <p:sldId id="661" r:id="rId5"/>
    <p:sldId id="662" r:id="rId6"/>
    <p:sldId id="656" r:id="rId7"/>
    <p:sldId id="658" r:id="rId8"/>
    <p:sldId id="660" r:id="rId9"/>
    <p:sldId id="558" r:id="rId10"/>
  </p:sldIdLst>
  <p:sldSz cx="12192000" cy="6858000"/>
  <p:notesSz cx="6858000" cy="9144000"/>
  <p:defaultText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guide id="4" pos="211" userDrawn="1">
          <p15:clr>
            <a:srgbClr val="A4A3A4"/>
          </p15:clr>
        </p15:guide>
        <p15:guide id="5" pos="74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0A03"/>
    <a:srgbClr val="FB0A00"/>
    <a:srgbClr val="B4A054"/>
    <a:srgbClr val="D1D6DC"/>
    <a:srgbClr val="AEB4B8"/>
    <a:srgbClr val="ACB0B6"/>
    <a:srgbClr val="EBFCDA"/>
    <a:srgbClr val="CBD7BA"/>
    <a:srgbClr val="B2BCA4"/>
    <a:srgbClr val="B2BC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76" autoAdjust="0"/>
    <p:restoredTop sz="91398" autoAdjust="0"/>
  </p:normalViewPr>
  <p:slideViewPr>
    <p:cSldViewPr snapToGrid="0" showGuides="1">
      <p:cViewPr>
        <p:scale>
          <a:sx n="81" d="100"/>
          <a:sy n="81" d="100"/>
        </p:scale>
        <p:origin x="-384" y="-80"/>
      </p:cViewPr>
      <p:guideLst>
        <p:guide orient="horz" pos="2160"/>
        <p:guide pos="3840"/>
        <p:guide pos="211"/>
        <p:guide pos="7469"/>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s>
</file>

<file path=ppt/media/image1.png>
</file>

<file path=ppt/media/image10.jpeg>
</file>

<file path=ppt/media/image12.png>
</file>

<file path=ppt/media/image13.png>
</file>

<file path=ppt/media/image2.png>
</file>

<file path=ppt/media/image3.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1AD42A-5557-4662-A0F9-1C8F36523EA0}" type="datetimeFigureOut">
              <a:rPr lang="zh-CN" altLang="en-US" smtClean="0"/>
              <a:t>17/3/16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CBF50-A00C-4E20-9DAE-30C76B4335F3}" type="slidenum">
              <a:rPr lang="zh-CN" altLang="en-US" smtClean="0"/>
              <a:t>‹#›</a:t>
            </a:fld>
            <a:endParaRPr lang="zh-CN" altLang="en-US"/>
          </a:p>
        </p:txBody>
      </p:sp>
    </p:spTree>
    <p:extLst>
      <p:ext uri="{BB962C8B-B14F-4D97-AF65-F5344CB8AC3E}">
        <p14:creationId xmlns:p14="http://schemas.microsoft.com/office/powerpoint/2010/main" val="2832949451"/>
      </p:ext>
    </p:extLst>
  </p:cSld>
  <p:clrMap bg1="lt1" tx1="dk1" bg2="lt2" tx2="dk2" accent1="accent1" accent2="accent2" accent3="accent3" accent4="accent4" accent5="accent5" accent6="accent6" hlink="hlink" folHlink="folHlink"/>
  <p:notesStyle>
    <a:lvl1pPr marL="0" algn="l" defTabSz="914332" rtl="0" eaLnBrk="1" latinLnBrk="0" hangingPunct="1">
      <a:defRPr sz="1200" kern="1200">
        <a:solidFill>
          <a:schemeClr val="tx1"/>
        </a:solidFill>
        <a:latin typeface="+mn-lt"/>
        <a:ea typeface="+mn-ea"/>
        <a:cs typeface="+mn-cs"/>
      </a:defRPr>
    </a:lvl1pPr>
    <a:lvl2pPr marL="457167" algn="l" defTabSz="914332" rtl="0" eaLnBrk="1" latinLnBrk="0" hangingPunct="1">
      <a:defRPr sz="1200" kern="1200">
        <a:solidFill>
          <a:schemeClr val="tx1"/>
        </a:solidFill>
        <a:latin typeface="+mn-lt"/>
        <a:ea typeface="+mn-ea"/>
        <a:cs typeface="+mn-cs"/>
      </a:defRPr>
    </a:lvl2pPr>
    <a:lvl3pPr marL="914332" algn="l" defTabSz="914332" rtl="0" eaLnBrk="1" latinLnBrk="0" hangingPunct="1">
      <a:defRPr sz="1200" kern="1200">
        <a:solidFill>
          <a:schemeClr val="tx1"/>
        </a:solidFill>
        <a:latin typeface="+mn-lt"/>
        <a:ea typeface="+mn-ea"/>
        <a:cs typeface="+mn-cs"/>
      </a:defRPr>
    </a:lvl3pPr>
    <a:lvl4pPr marL="1371498" algn="l" defTabSz="914332" rtl="0" eaLnBrk="1" latinLnBrk="0" hangingPunct="1">
      <a:defRPr sz="1200" kern="1200">
        <a:solidFill>
          <a:schemeClr val="tx1"/>
        </a:solidFill>
        <a:latin typeface="+mn-lt"/>
        <a:ea typeface="+mn-ea"/>
        <a:cs typeface="+mn-cs"/>
      </a:defRPr>
    </a:lvl4pPr>
    <a:lvl5pPr marL="1828664" algn="l" defTabSz="914332" rtl="0" eaLnBrk="1" latinLnBrk="0" hangingPunct="1">
      <a:defRPr sz="1200" kern="1200">
        <a:solidFill>
          <a:schemeClr val="tx1"/>
        </a:solidFill>
        <a:latin typeface="+mn-lt"/>
        <a:ea typeface="+mn-ea"/>
        <a:cs typeface="+mn-cs"/>
      </a:defRPr>
    </a:lvl5pPr>
    <a:lvl6pPr marL="2285830" algn="l" defTabSz="914332" rtl="0" eaLnBrk="1" latinLnBrk="0" hangingPunct="1">
      <a:defRPr sz="1200" kern="1200">
        <a:solidFill>
          <a:schemeClr val="tx1"/>
        </a:solidFill>
        <a:latin typeface="+mn-lt"/>
        <a:ea typeface="+mn-ea"/>
        <a:cs typeface="+mn-cs"/>
      </a:defRPr>
    </a:lvl6pPr>
    <a:lvl7pPr marL="2742994" algn="l" defTabSz="914332" rtl="0" eaLnBrk="1" latinLnBrk="0" hangingPunct="1">
      <a:defRPr sz="1200" kern="1200">
        <a:solidFill>
          <a:schemeClr val="tx1"/>
        </a:solidFill>
        <a:latin typeface="+mn-lt"/>
        <a:ea typeface="+mn-ea"/>
        <a:cs typeface="+mn-cs"/>
      </a:defRPr>
    </a:lvl7pPr>
    <a:lvl8pPr marL="3200160" algn="l" defTabSz="914332" rtl="0" eaLnBrk="1" latinLnBrk="0" hangingPunct="1">
      <a:defRPr sz="1200" kern="1200">
        <a:solidFill>
          <a:schemeClr val="tx1"/>
        </a:solidFill>
        <a:latin typeface="+mn-lt"/>
        <a:ea typeface="+mn-ea"/>
        <a:cs typeface="+mn-cs"/>
      </a:defRPr>
    </a:lvl8pPr>
    <a:lvl9pPr marL="3657327" algn="l" defTabSz="91433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CBF50-A00C-4E20-9DAE-30C76B4335F3}"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3377166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emf"/></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e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jpeg"/><Relationship Id="rId3" Type="http://schemas.openxmlformats.org/officeDocument/2006/relationships/image" Target="../media/image8.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em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jpeg"/><Relationship Id="rId5" Type="http://schemas.openxmlformats.org/officeDocument/2006/relationships/image" Target="../media/image11.emf"/><Relationship Id="rId1" Type="http://schemas.openxmlformats.org/officeDocument/2006/relationships/slideMaster" Target="../slideMasters/slideMaster4.xml"/><Relationship Id="rId2" Type="http://schemas.openxmlformats.org/officeDocument/2006/relationships/image" Target="../media/image6.jpe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slideMaster" Target="../slideMasters/slideMaster1.xml"/><Relationship Id="rId7" Type="http://schemas.openxmlformats.org/officeDocument/2006/relationships/image" Target="../media/image3.png"/><Relationship Id="rId1" Type="http://schemas.openxmlformats.org/officeDocument/2006/relationships/tags" Target="../tags/tag1.xml"/><Relationship Id="rId2" Type="http://schemas.openxmlformats.org/officeDocument/2006/relationships/tags" Target="../tags/tag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4"/>
            <a:ext cx="12192000" cy="6857999"/>
          </a:xfrm>
          <a:prstGeom prst="rect">
            <a:avLst/>
          </a:prstGeom>
        </p:spPr>
      </p:pic>
    </p:spTree>
    <p:extLst>
      <p:ext uri="{BB962C8B-B14F-4D97-AF65-F5344CB8AC3E}">
        <p14:creationId xmlns:p14="http://schemas.microsoft.com/office/powerpoint/2010/main" val="129674394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807235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279660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487373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38115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4095135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679760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5665407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1385087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742652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453714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Ref idx="1001">
        <a:schemeClr val="bg1"/>
      </p:bgRef>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pic>
        <p:nvPicPr>
          <p:cNvPr id="4" name="图片 3"/>
          <p:cNvPicPr>
            <a:picLocks noChangeAspect="1"/>
          </p:cNvPicPr>
          <p:nvPr userDrawn="1"/>
        </p:nvPicPr>
        <p:blipFill>
          <a:blip r:embed="rId2"/>
          <a:stretch>
            <a:fillRect/>
          </a:stretch>
        </p:blipFill>
        <p:spPr>
          <a:xfrm>
            <a:off x="0" y="-1"/>
            <a:ext cx="12192000" cy="6876000"/>
          </a:xfrm>
          <a:prstGeom prst="rect">
            <a:avLst/>
          </a:prstGeom>
        </p:spPr>
      </p:pic>
    </p:spTree>
    <p:extLst>
      <p:ext uri="{BB962C8B-B14F-4D97-AF65-F5344CB8AC3E}">
        <p14:creationId xmlns:p14="http://schemas.microsoft.com/office/powerpoint/2010/main" val="2336213524"/>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7864584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45248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16" y="6248417"/>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32369680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8"/>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87289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4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68"/>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17/3/16</a:t>
            </a:fld>
            <a:endParaRPr lang="en-US" altLang="zh-CN" sz="2300">
              <a:solidFill>
                <a:srgbClr val="3C3C3B"/>
              </a:solidFill>
            </a:endParaRPr>
          </a:p>
        </p:txBody>
      </p:sp>
      <p:sp>
        <p:nvSpPr>
          <p:cNvPr id="9" name="Footer Placeholder 4"/>
          <p:cNvSpPr>
            <a:spLocks noGrp="1"/>
          </p:cNvSpPr>
          <p:nvPr>
            <p:ph type="ftr" sz="quarter" idx="11"/>
          </p:nvPr>
        </p:nvSpPr>
        <p:spPr>
          <a:xfrm>
            <a:off x="2235200" y="6356368"/>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49" y="6356368"/>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3303685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28871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21"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7" y="589672"/>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33857909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21"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17/3/16</a:t>
            </a:fld>
            <a:endParaRPr lang="en-US" sz="800" dirty="0">
              <a:solidFill>
                <a:srgbClr val="3C3C3B">
                  <a:lumMod val="60000"/>
                  <a:lumOff val="40000"/>
                </a:srgbClr>
              </a:solidFill>
            </a:endParaRPr>
          </a:p>
        </p:txBody>
      </p:sp>
      <p:sp>
        <p:nvSpPr>
          <p:cNvPr id="11" name="TextBox 10"/>
          <p:cNvSpPr txBox="1"/>
          <p:nvPr userDrawn="1"/>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
        <p:nvSpPr>
          <p:cNvPr id="14" name="Rectangle 6"/>
          <p:cNvSpPr>
            <a:spLocks noGrp="1" noChangeArrowheads="1"/>
          </p:cNvSpPr>
          <p:nvPr>
            <p:ph type="ctrTitle" hasCustomPrompt="1"/>
          </p:nvPr>
        </p:nvSpPr>
        <p:spPr bwMode="white">
          <a:xfrm>
            <a:off x="615967"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35808968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921433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2648367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3432770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712342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3146152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16862707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0173067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20679265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648112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23252115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1543417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15136136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56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tx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16514001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20" y="6248425"/>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3770420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7"/>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52"/>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76"/>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17/3/16</a:t>
            </a:fld>
            <a:endParaRPr lang="en-US" altLang="zh-CN" sz="2300">
              <a:solidFill>
                <a:srgbClr val="3C3C3B"/>
              </a:solidFill>
            </a:endParaRPr>
          </a:p>
        </p:txBody>
      </p:sp>
      <p:sp>
        <p:nvSpPr>
          <p:cNvPr id="9" name="Footer Placeholder 4"/>
          <p:cNvSpPr>
            <a:spLocks noGrp="1"/>
          </p:cNvSpPr>
          <p:nvPr>
            <p:ph type="ftr" sz="quarter" idx="11"/>
          </p:nvPr>
        </p:nvSpPr>
        <p:spPr>
          <a:xfrm>
            <a:off x="2235200" y="6356376"/>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53" y="6356376"/>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167848583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ectangle 4"/>
          <p:cNvSpPr/>
          <p:nvPr/>
        </p:nvSpPr>
        <p:spPr>
          <a:xfrm>
            <a:off x="8511117" y="496887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ight Triangle 5"/>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1" descr="GettyImages_127544685_ppt-crop.jpg"/>
          <p:cNvPicPr>
            <a:picLocks noChangeAspect="1"/>
          </p:cNvPicPr>
          <p:nvPr/>
        </p:nvPicPr>
        <p:blipFill>
          <a:blip r:embed="rId2">
            <a:extLst>
              <a:ext uri="{28A0092B-C50C-407E-A947-70E740481C1C}">
                <a14:useLocalDpi xmlns:a14="http://schemas.microsoft.com/office/drawing/2010/main" val="0"/>
              </a:ext>
            </a:extLst>
          </a:blip>
          <a:srcRect l="6796" r="1399"/>
          <a:stretch>
            <a:fillRect/>
          </a:stretch>
        </p:blipFill>
        <p:spPr bwMode="auto">
          <a:xfrm>
            <a:off x="283633" y="163514"/>
            <a:ext cx="8238067" cy="652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546101" y="3606800"/>
            <a:ext cx="8371417" cy="1938338"/>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32901" y="515461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931946" y="3606801"/>
            <a:ext cx="7649031" cy="978695"/>
          </a:xfrm>
        </p:spPr>
        <p:txBody>
          <a:bodyPr>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931946" y="4585496"/>
            <a:ext cx="7649029" cy="852268"/>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7630275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Alternate 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704851" y="860426"/>
            <a:ext cx="10877549" cy="5489575"/>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330201" y="306388"/>
            <a:ext cx="4544484" cy="9715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ight Triangle 7"/>
          <p:cNvSpPr/>
          <p:nvPr/>
        </p:nvSpPr>
        <p:spPr>
          <a:xfrm flipH="1" flipV="1">
            <a:off x="330200" y="1277939"/>
            <a:ext cx="374651"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9001" y="452438"/>
            <a:ext cx="3441700"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181983" y="2352410"/>
            <a:ext cx="8311268" cy="1082450"/>
          </a:xfrm>
        </p:spPr>
        <p:txBody>
          <a:bodyPr anchor="b">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1181982" y="3434860"/>
            <a:ext cx="8311268" cy="1985910"/>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2640333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4" name="Rectangle 3"/>
          <p:cNvSpPr/>
          <p:nvPr/>
        </p:nvSpPr>
        <p:spPr>
          <a:xfrm>
            <a:off x="8511117" y="112712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5" name="Right Triangle 4"/>
          <p:cNvSpPr/>
          <p:nvPr/>
        </p:nvSpPr>
        <p:spPr>
          <a:xfrm flipV="1">
            <a:off x="8511117" y="170338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546101" y="827088"/>
            <a:ext cx="8371417" cy="876300"/>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0" descr="TDC_BDP_Horiz2_Reverse.pdf"/>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32901" y="131286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Placeholder 2"/>
          <p:cNvSpPr>
            <a:spLocks noGrp="1"/>
          </p:cNvSpPr>
          <p:nvPr>
            <p:ph type="body" idx="1"/>
          </p:nvPr>
        </p:nvSpPr>
        <p:spPr>
          <a:xfrm>
            <a:off x="963084" y="1825627"/>
            <a:ext cx="7203016" cy="1500187"/>
          </a:xfrm>
        </p:spPr>
        <p:txBody>
          <a:bodyPr>
            <a:normAutofit/>
          </a:bodyPr>
          <a:lstStyle>
            <a:lvl1pPr marL="0" indent="0">
              <a:buNone/>
              <a:defRPr sz="1800">
                <a:solidFill>
                  <a:schemeClr val="accent4"/>
                </a:solidFill>
                <a:latin typeface="Verdana"/>
                <a:cs typeface="Verdana"/>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3"/>
          <p:cNvSpPr>
            <a:spLocks noGrp="1"/>
          </p:cNvSpPr>
          <p:nvPr>
            <p:ph type="dt" sz="half" idx="10"/>
          </p:nvPr>
        </p:nvSpPr>
        <p:spPr/>
        <p:txBody>
          <a:bodyPr/>
          <a:lstStyle>
            <a:lvl1pPr>
              <a:defRPr>
                <a:solidFill>
                  <a:schemeClr val="accent2"/>
                </a:solidFill>
              </a:defRPr>
            </a:lvl1pPr>
          </a:lstStyle>
          <a:p>
            <a:fld id="{B66316F3-AEED-4D26-9E96-F7EB8AB1F6BB}" type="datetime1">
              <a:rPr lang="en-US">
                <a:solidFill>
                  <a:srgbClr val="A5A6A5"/>
                </a:solidFill>
              </a:rPr>
              <a:pPr/>
              <a:t>17/3/16</a:t>
            </a:fld>
            <a:endParaRPr lang="en-US">
              <a:solidFill>
                <a:srgbClr val="A5A6A5"/>
              </a:solidFill>
            </a:endParaRPr>
          </a:p>
        </p:txBody>
      </p:sp>
      <p:sp>
        <p:nvSpPr>
          <p:cNvPr id="10" name="Footer Placeholder 4"/>
          <p:cNvSpPr>
            <a:spLocks noGrp="1"/>
          </p:cNvSpPr>
          <p:nvPr>
            <p:ph type="ftr" sz="quarter" idx="11"/>
          </p:nvPr>
        </p:nvSpPr>
        <p:spPr>
          <a:xfrm>
            <a:off x="2235200" y="6356351"/>
            <a:ext cx="4842933" cy="365125"/>
          </a:xfrm>
        </p:spPr>
        <p:txBody>
          <a:bodyPr/>
          <a:lstStyle>
            <a:lvl1pPr>
              <a:defRPr>
                <a:solidFill>
                  <a:schemeClr val="accent2"/>
                </a:solidFill>
              </a:defRPr>
            </a:lvl1pPr>
          </a:lstStyle>
          <a:p>
            <a:endParaRPr lang="en-US">
              <a:solidFill>
                <a:srgbClr val="A5A6A5"/>
              </a:solidFill>
            </a:endParaRPr>
          </a:p>
        </p:txBody>
      </p:sp>
      <p:sp>
        <p:nvSpPr>
          <p:cNvPr id="11" name="Slide Number Placeholder 5"/>
          <p:cNvSpPr>
            <a:spLocks noGrp="1"/>
          </p:cNvSpPr>
          <p:nvPr>
            <p:ph type="sldNum" sz="quarter" idx="12"/>
          </p:nvPr>
        </p:nvSpPr>
        <p:spPr>
          <a:xfrm>
            <a:off x="7277100" y="6356351"/>
            <a:ext cx="889000" cy="365125"/>
          </a:xfrm>
        </p:spPr>
        <p:txBody>
          <a:bodyPr/>
          <a:lstStyle>
            <a:lvl1pPr>
              <a:defRPr>
                <a:solidFill>
                  <a:schemeClr val="accent2"/>
                </a:solidFill>
              </a:defRPr>
            </a:lvl1pPr>
          </a:lstStyle>
          <a:p>
            <a:fld id="{E3724282-FC93-4BE4-BF39-8C6A381F8A56}" type="slidenum">
              <a:rPr lang="en-US">
                <a:solidFill>
                  <a:srgbClr val="A5A6A5"/>
                </a:solidFill>
              </a:rPr>
              <a:pPr/>
              <a:t>‹#›</a:t>
            </a:fld>
            <a:endParaRPr lang="en-US">
              <a:solidFill>
                <a:srgbClr val="A5A6A5"/>
              </a:solidFill>
            </a:endParaRPr>
          </a:p>
        </p:txBody>
      </p:sp>
    </p:spTree>
    <p:extLst>
      <p:ext uri="{BB962C8B-B14F-4D97-AF65-F5344CB8AC3E}">
        <p14:creationId xmlns:p14="http://schemas.microsoft.com/office/powerpoint/2010/main" val="3314859062"/>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09600" y="394421"/>
            <a:ext cx="10972800" cy="425975"/>
          </a:xfrm>
        </p:spPr>
        <p:txBody>
          <a:bodyPr anchor="t">
            <a:noAutofit/>
          </a:bodyPr>
          <a:lstStyle>
            <a:lvl1pPr>
              <a:defRPr sz="2400" b="0" i="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49628"/>
            <a:ext cx="10972800"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0CA55BF-EF3E-4C82-A6EF-7C6CB8FFAFA3}" type="datetime1">
              <a:rPr lang="en-US"/>
              <a:pPr/>
              <a:t>17/3/16</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3CA875D0-BB85-4032-B8F9-C7475AFD8946}" type="slidenum">
              <a:rPr lang="en-US"/>
              <a:pPr/>
              <a:t>‹#›</a:t>
            </a:fld>
            <a:endParaRPr lang="en-US"/>
          </a:p>
        </p:txBody>
      </p:sp>
    </p:spTree>
    <p:extLst>
      <p:ext uri="{BB962C8B-B14F-4D97-AF65-F5344CB8AC3E}">
        <p14:creationId xmlns:p14="http://schemas.microsoft.com/office/powerpoint/2010/main" val="42031274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1"/>
            <a:ext cx="10972800" cy="425975"/>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1"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Content Placeholder 2"/>
          <p:cNvSpPr>
            <a:spLocks noGrp="1"/>
          </p:cNvSpPr>
          <p:nvPr>
            <p:ph idx="13"/>
          </p:nvPr>
        </p:nvSpPr>
        <p:spPr>
          <a:xfrm>
            <a:off x="6388992"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D3BE8CCC-D902-4928-9B8D-B06E1E24D71F}" type="datetime1">
              <a:rPr lang="en-US"/>
              <a:pPr/>
              <a:t>17/3/16</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8A717E8B-9257-4601-9A52-CD6409431BD7}" type="slidenum">
              <a:rPr lang="en-US"/>
              <a:pPr/>
              <a:t>‹#›</a:t>
            </a:fld>
            <a:endParaRPr lang="en-US"/>
          </a:p>
        </p:txBody>
      </p:sp>
    </p:spTree>
    <p:extLst>
      <p:ext uri="{BB962C8B-B14F-4D97-AF65-F5344CB8AC3E}">
        <p14:creationId xmlns:p14="http://schemas.microsoft.com/office/powerpoint/2010/main" val="7834655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 preserve="1">
  <p:cSld name="1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10972800"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9A37CE4-1062-4F25-A52C-0AA2DC0FA2C9}" type="datetime1">
              <a:rPr lang="en-US"/>
              <a:pPr/>
              <a:t>17/3/16</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2F2C3950-1BA9-477C-A735-50106EED4835}" type="slidenum">
              <a:rPr lang="en-US"/>
              <a:pPr/>
              <a:t>‹#›</a:t>
            </a:fld>
            <a:endParaRPr lang="en-US"/>
          </a:p>
        </p:txBody>
      </p:sp>
    </p:spTree>
    <p:extLst>
      <p:ext uri="{BB962C8B-B14F-4D97-AF65-F5344CB8AC3E}">
        <p14:creationId xmlns:p14="http://schemas.microsoft.com/office/powerpoint/2010/main" val="11696359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2"/>
          <p:cNvSpPr>
            <a:spLocks noGrp="1"/>
          </p:cNvSpPr>
          <p:nvPr>
            <p:ph idx="13"/>
          </p:nvPr>
        </p:nvSpPr>
        <p:spPr>
          <a:xfrm>
            <a:off x="6347688"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411B3560-30D2-4776-B5F7-7B74C053A733}" type="datetime1">
              <a:rPr lang="en-US"/>
              <a:pPr/>
              <a:t>17/3/16</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972834EE-7282-4109-8AAD-D03D1DD25253}" type="slidenum">
              <a:rPr lang="en-US"/>
              <a:pPr/>
              <a:t>‹#›</a:t>
            </a:fld>
            <a:endParaRPr lang="en-US"/>
          </a:p>
        </p:txBody>
      </p:sp>
    </p:spTree>
    <p:extLst>
      <p:ext uri="{BB962C8B-B14F-4D97-AF65-F5344CB8AC3E}">
        <p14:creationId xmlns:p14="http://schemas.microsoft.com/office/powerpoint/2010/main" val="258026756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4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2" name="Picture Placeholder 12"/>
          <p:cNvSpPr>
            <a:spLocks noGrp="1"/>
          </p:cNvSpPr>
          <p:nvPr>
            <p:ph type="pic" sz="quarter" idx="17"/>
          </p:nvPr>
        </p:nvSpPr>
        <p:spPr>
          <a:xfrm>
            <a:off x="609600" y="1033463"/>
            <a:ext cx="10972800" cy="5092699"/>
          </a:xfrm>
        </p:spPr>
        <p:txBody>
          <a:bodyPr/>
          <a:lstStyle/>
          <a:p>
            <a:pPr lvl="0"/>
            <a:r>
              <a:rPr lang="en-US" noProof="0" smtClean="0"/>
              <a:t>Click icon to add picture</a:t>
            </a:r>
            <a:endParaRPr lang="en-US" noProof="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9" name="Date Placeholder 3"/>
          <p:cNvSpPr>
            <a:spLocks noGrp="1"/>
          </p:cNvSpPr>
          <p:nvPr>
            <p:ph type="dt" sz="half" idx="18"/>
          </p:nvPr>
        </p:nvSpPr>
        <p:spPr/>
        <p:txBody>
          <a:bodyPr/>
          <a:lstStyle>
            <a:lvl1pPr>
              <a:defRPr/>
            </a:lvl1pPr>
          </a:lstStyle>
          <a:p>
            <a:fld id="{8F3A34AB-EA06-426C-BB87-962FF33948EC}" type="datetime1">
              <a:rPr lang="en-US"/>
              <a:pPr/>
              <a:t>17/3/16</a:t>
            </a:fld>
            <a:endParaRPr lang="en-US"/>
          </a:p>
        </p:txBody>
      </p:sp>
      <p:sp>
        <p:nvSpPr>
          <p:cNvPr id="10" name="Footer Placeholder 4"/>
          <p:cNvSpPr>
            <a:spLocks noGrp="1"/>
          </p:cNvSpPr>
          <p:nvPr>
            <p:ph type="ftr" sz="quarter" idx="19"/>
          </p:nvPr>
        </p:nvSpPr>
        <p:spPr/>
        <p:txBody>
          <a:bodyPr/>
          <a:lstStyle>
            <a:lvl1pPr>
              <a:defRPr/>
            </a:lvl1pPr>
          </a:lstStyle>
          <a:p>
            <a:endParaRPr lang="en-US"/>
          </a:p>
        </p:txBody>
      </p:sp>
      <p:sp>
        <p:nvSpPr>
          <p:cNvPr id="11" name="Slide Number Placeholder 5"/>
          <p:cNvSpPr>
            <a:spLocks noGrp="1"/>
          </p:cNvSpPr>
          <p:nvPr>
            <p:ph type="sldNum" sz="quarter" idx="20"/>
          </p:nvPr>
        </p:nvSpPr>
        <p:spPr/>
        <p:txBody>
          <a:bodyPr/>
          <a:lstStyle>
            <a:lvl1pPr>
              <a:defRPr/>
            </a:lvl1pPr>
          </a:lstStyle>
          <a:p>
            <a:fld id="{46154898-5B32-4550-A817-BC7FF577FDFF}" type="slidenum">
              <a:rPr lang="en-US"/>
              <a:pPr/>
              <a:t>‹#›</a:t>
            </a:fld>
            <a:endParaRPr lang="en-US"/>
          </a:p>
        </p:txBody>
      </p:sp>
    </p:spTree>
    <p:extLst>
      <p:ext uri="{BB962C8B-B14F-4D97-AF65-F5344CB8AC3E}">
        <p14:creationId xmlns:p14="http://schemas.microsoft.com/office/powerpoint/2010/main" val="2992146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bg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958219030"/>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9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9"/>
          </p:nvPr>
        </p:nvSpPr>
        <p:spPr/>
        <p:txBody>
          <a:bodyPr/>
          <a:lstStyle>
            <a:lvl1pPr>
              <a:defRPr/>
            </a:lvl1pPr>
          </a:lstStyle>
          <a:p>
            <a:fld id="{D4E5A796-8C83-48ED-8EE7-147059C216A3}" type="datetime1">
              <a:rPr lang="en-US"/>
              <a:pPr/>
              <a:t>17/3/16</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2" name="Slide Number Placeholder 5"/>
          <p:cNvSpPr>
            <a:spLocks noGrp="1"/>
          </p:cNvSpPr>
          <p:nvPr>
            <p:ph type="sldNum" sz="quarter" idx="21"/>
          </p:nvPr>
        </p:nvSpPr>
        <p:spPr/>
        <p:txBody>
          <a:bodyPr/>
          <a:lstStyle>
            <a:lvl1pPr>
              <a:defRPr/>
            </a:lvl1pPr>
          </a:lstStyle>
          <a:p>
            <a:fld id="{F0D58A66-5FF7-45F4-8810-3A2BEBC155C5}" type="slidenum">
              <a:rPr lang="en-US"/>
              <a:pPr/>
              <a:t>‹#›</a:t>
            </a:fld>
            <a:endParaRPr lang="en-US"/>
          </a:p>
        </p:txBody>
      </p:sp>
    </p:spTree>
    <p:extLst>
      <p:ext uri="{BB962C8B-B14F-4D97-AF65-F5344CB8AC3E}">
        <p14:creationId xmlns:p14="http://schemas.microsoft.com/office/powerpoint/2010/main" val="42902148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0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7"/>
            <a:ext cx="5234712" cy="2359553"/>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3"/>
          <p:cNvSpPr>
            <a:spLocks noGrp="1"/>
          </p:cNvSpPr>
          <p:nvPr>
            <p:ph type="pic" sz="quarter" idx="21"/>
          </p:nvPr>
        </p:nvSpPr>
        <p:spPr>
          <a:xfrm>
            <a:off x="609601" y="4078111"/>
            <a:ext cx="5234712" cy="2048054"/>
          </a:xfrm>
          <a:noFill/>
        </p:spPr>
        <p:txBody>
          <a:bodyPr/>
          <a:lstStyle/>
          <a:p>
            <a:pPr lvl="0"/>
            <a:r>
              <a:rPr lang="en-US" noProof="0" smtClean="0"/>
              <a:t>Click icon to add picture</a:t>
            </a:r>
            <a:endParaRPr lang="en-US" noProof="0" dirty="0"/>
          </a:p>
        </p:txBody>
      </p:sp>
      <p:sp>
        <p:nvSpPr>
          <p:cNvPr id="11" name="Date Placeholder 3"/>
          <p:cNvSpPr>
            <a:spLocks noGrp="1"/>
          </p:cNvSpPr>
          <p:nvPr>
            <p:ph type="dt" sz="half" idx="22"/>
          </p:nvPr>
        </p:nvSpPr>
        <p:spPr/>
        <p:txBody>
          <a:bodyPr/>
          <a:lstStyle>
            <a:lvl1pPr>
              <a:defRPr/>
            </a:lvl1pPr>
          </a:lstStyle>
          <a:p>
            <a:fld id="{1B02DF94-13BC-40A0-B4E8-455159B241DE}" type="datetime1">
              <a:rPr lang="en-US"/>
              <a:pPr/>
              <a:t>17/3/16</a:t>
            </a:fld>
            <a:endParaRPr lang="en-US"/>
          </a:p>
        </p:txBody>
      </p:sp>
      <p:sp>
        <p:nvSpPr>
          <p:cNvPr id="13" name="Footer Placeholder 4"/>
          <p:cNvSpPr>
            <a:spLocks noGrp="1"/>
          </p:cNvSpPr>
          <p:nvPr>
            <p:ph type="ftr" sz="quarter" idx="23"/>
          </p:nvPr>
        </p:nvSpPr>
        <p:spPr/>
        <p:txBody>
          <a:bodyPr/>
          <a:lstStyle>
            <a:lvl1pPr>
              <a:defRPr/>
            </a:lvl1pPr>
          </a:lstStyle>
          <a:p>
            <a:endParaRPr lang="en-US"/>
          </a:p>
        </p:txBody>
      </p:sp>
      <p:sp>
        <p:nvSpPr>
          <p:cNvPr id="16" name="Slide Number Placeholder 5"/>
          <p:cNvSpPr>
            <a:spLocks noGrp="1"/>
          </p:cNvSpPr>
          <p:nvPr>
            <p:ph type="sldNum" sz="quarter" idx="24"/>
          </p:nvPr>
        </p:nvSpPr>
        <p:spPr/>
        <p:txBody>
          <a:bodyPr/>
          <a:lstStyle>
            <a:lvl1pPr>
              <a:defRPr/>
            </a:lvl1pPr>
          </a:lstStyle>
          <a:p>
            <a:fld id="{BA9D2D52-1553-4DA3-8600-6E35FEE38D6F}" type="slidenum">
              <a:rPr lang="en-US"/>
              <a:pPr/>
              <a:t>‹#›</a:t>
            </a:fld>
            <a:endParaRPr lang="en-US"/>
          </a:p>
        </p:txBody>
      </p:sp>
    </p:spTree>
    <p:extLst>
      <p:ext uri="{BB962C8B-B14F-4D97-AF65-F5344CB8AC3E}">
        <p14:creationId xmlns:p14="http://schemas.microsoft.com/office/powerpoint/2010/main" val="228413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1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5" name="Content Placeholder 2"/>
          <p:cNvSpPr>
            <a:spLocks noGrp="1"/>
          </p:cNvSpPr>
          <p:nvPr>
            <p:ph idx="1"/>
          </p:nvPr>
        </p:nvSpPr>
        <p:spPr>
          <a:xfrm>
            <a:off x="609600" y="1525507"/>
            <a:ext cx="5234712"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4"/>
          <p:cNvSpPr>
            <a:spLocks noGrp="1"/>
          </p:cNvSpPr>
          <p:nvPr>
            <p:ph type="pic" sz="quarter" idx="22"/>
          </p:nvPr>
        </p:nvSpPr>
        <p:spPr>
          <a:xfrm>
            <a:off x="6341534" y="197556"/>
            <a:ext cx="5586117" cy="2314222"/>
          </a:xfrm>
        </p:spPr>
        <p:txBody>
          <a:bodyPr/>
          <a:lstStyle/>
          <a:p>
            <a:pPr lvl="0"/>
            <a:r>
              <a:rPr lang="en-US" noProof="0" smtClean="0"/>
              <a:t>Click icon to add picture</a:t>
            </a:r>
            <a:endParaRPr lang="en-US" noProof="0"/>
          </a:p>
        </p:txBody>
      </p:sp>
      <p:sp>
        <p:nvSpPr>
          <p:cNvPr id="16" name="Picture Placeholder 14"/>
          <p:cNvSpPr>
            <a:spLocks noGrp="1"/>
          </p:cNvSpPr>
          <p:nvPr>
            <p:ph type="pic" sz="quarter" idx="19"/>
          </p:nvPr>
        </p:nvSpPr>
        <p:spPr>
          <a:xfrm>
            <a:off x="6341534" y="2751668"/>
            <a:ext cx="5586117" cy="3374497"/>
          </a:xfrm>
        </p:spPr>
        <p:txBody>
          <a:bodyPr/>
          <a:lstStyle/>
          <a:p>
            <a:pPr lvl="0"/>
            <a:r>
              <a:rPr lang="en-US" noProof="0" smtClean="0"/>
              <a:t>Click icon to add picture</a:t>
            </a:r>
            <a:endParaRPr lang="en-US" noProof="0"/>
          </a:p>
        </p:txBody>
      </p:sp>
      <p:sp>
        <p:nvSpPr>
          <p:cNvPr id="11" name="Date Placeholder 3"/>
          <p:cNvSpPr>
            <a:spLocks noGrp="1"/>
          </p:cNvSpPr>
          <p:nvPr>
            <p:ph type="dt" sz="half" idx="23"/>
          </p:nvPr>
        </p:nvSpPr>
        <p:spPr/>
        <p:txBody>
          <a:bodyPr/>
          <a:lstStyle>
            <a:lvl1pPr>
              <a:defRPr/>
            </a:lvl1pPr>
          </a:lstStyle>
          <a:p>
            <a:fld id="{D497B90F-879C-4516-B3FD-2BFE11E9871C}" type="datetime1">
              <a:rPr lang="en-US"/>
              <a:pPr/>
              <a:t>17/3/16</a:t>
            </a:fld>
            <a:endParaRPr lang="en-US"/>
          </a:p>
        </p:txBody>
      </p:sp>
      <p:sp>
        <p:nvSpPr>
          <p:cNvPr id="12" name="Footer Placeholder 4"/>
          <p:cNvSpPr>
            <a:spLocks noGrp="1"/>
          </p:cNvSpPr>
          <p:nvPr>
            <p:ph type="ftr" sz="quarter" idx="24"/>
          </p:nvPr>
        </p:nvSpPr>
        <p:spPr/>
        <p:txBody>
          <a:bodyPr/>
          <a:lstStyle>
            <a:lvl1pPr>
              <a:defRPr/>
            </a:lvl1pPr>
          </a:lstStyle>
          <a:p>
            <a:endParaRPr lang="en-US"/>
          </a:p>
        </p:txBody>
      </p:sp>
      <p:sp>
        <p:nvSpPr>
          <p:cNvPr id="14" name="Slide Number Placeholder 5"/>
          <p:cNvSpPr>
            <a:spLocks noGrp="1"/>
          </p:cNvSpPr>
          <p:nvPr>
            <p:ph type="sldNum" sz="quarter" idx="25"/>
          </p:nvPr>
        </p:nvSpPr>
        <p:spPr/>
        <p:txBody>
          <a:bodyPr/>
          <a:lstStyle>
            <a:lvl1pPr>
              <a:defRPr/>
            </a:lvl1pPr>
          </a:lstStyle>
          <a:p>
            <a:fld id="{423C3719-BDA4-42CF-B037-CD07E766EE1C}" type="slidenum">
              <a:rPr lang="en-US"/>
              <a:pPr/>
              <a:t>‹#›</a:t>
            </a:fld>
            <a:endParaRPr lang="en-US"/>
          </a:p>
        </p:txBody>
      </p:sp>
    </p:spTree>
    <p:extLst>
      <p:ext uri="{BB962C8B-B14F-4D97-AF65-F5344CB8AC3E}">
        <p14:creationId xmlns:p14="http://schemas.microsoft.com/office/powerpoint/2010/main" val="6238913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5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4"/>
            <a:ext cx="10972800" cy="2465580"/>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6"/>
          <p:cNvSpPr>
            <a:spLocks noGrp="1"/>
          </p:cNvSpPr>
          <p:nvPr>
            <p:ph type="pic" sz="quarter" idx="13"/>
          </p:nvPr>
        </p:nvSpPr>
        <p:spPr>
          <a:xfrm>
            <a:off x="609601" y="3654779"/>
            <a:ext cx="5317067" cy="2471385"/>
          </a:xfrm>
        </p:spPr>
        <p:txBody>
          <a:bodyPr/>
          <a:lstStyle/>
          <a:p>
            <a:pPr lvl="0"/>
            <a:r>
              <a:rPr lang="en-US" noProof="0" smtClean="0"/>
              <a:t>Click icon to add picture</a:t>
            </a:r>
            <a:endParaRPr lang="en-US" noProof="0"/>
          </a:p>
        </p:txBody>
      </p:sp>
      <p:sp>
        <p:nvSpPr>
          <p:cNvPr id="13" name="Picture Placeholder 16"/>
          <p:cNvSpPr>
            <a:spLocks noGrp="1"/>
          </p:cNvSpPr>
          <p:nvPr>
            <p:ph type="pic" sz="quarter" idx="17"/>
          </p:nvPr>
        </p:nvSpPr>
        <p:spPr>
          <a:xfrm>
            <a:off x="6285090" y="3654779"/>
            <a:ext cx="5297311" cy="2471385"/>
          </a:xfrm>
        </p:spPr>
        <p:txBody>
          <a:bodyPr/>
          <a:lstStyle/>
          <a:p>
            <a:pPr lvl="0"/>
            <a:r>
              <a:rPr lang="en-US" noProof="0" smtClean="0"/>
              <a:t>Click icon to add picture</a:t>
            </a:r>
            <a:endParaRPr lang="en-US" noProof="0"/>
          </a:p>
        </p:txBody>
      </p:sp>
      <p:sp>
        <p:nvSpPr>
          <p:cNvPr id="11" name="Date Placeholder 3"/>
          <p:cNvSpPr>
            <a:spLocks noGrp="1"/>
          </p:cNvSpPr>
          <p:nvPr>
            <p:ph type="dt" sz="half" idx="18"/>
          </p:nvPr>
        </p:nvSpPr>
        <p:spPr/>
        <p:txBody>
          <a:bodyPr/>
          <a:lstStyle>
            <a:lvl1pPr>
              <a:defRPr/>
            </a:lvl1pPr>
          </a:lstStyle>
          <a:p>
            <a:fld id="{FB90FE47-C2F2-4483-A6C8-556BCBF5437F}" type="datetime1">
              <a:rPr lang="en-US"/>
              <a:pPr/>
              <a:t>17/3/16</a:t>
            </a:fld>
            <a:endParaRPr lang="en-US"/>
          </a:p>
        </p:txBody>
      </p:sp>
      <p:sp>
        <p:nvSpPr>
          <p:cNvPr id="14" name="Footer Placeholder 4"/>
          <p:cNvSpPr>
            <a:spLocks noGrp="1"/>
          </p:cNvSpPr>
          <p:nvPr>
            <p:ph type="ftr" sz="quarter" idx="19"/>
          </p:nvPr>
        </p:nvSpPr>
        <p:spPr/>
        <p:txBody>
          <a:bodyPr/>
          <a:lstStyle>
            <a:lvl1pPr>
              <a:defRPr/>
            </a:lvl1pPr>
          </a:lstStyle>
          <a:p>
            <a:endParaRPr lang="en-US"/>
          </a:p>
        </p:txBody>
      </p:sp>
      <p:sp>
        <p:nvSpPr>
          <p:cNvPr id="15" name="Slide Number Placeholder 5"/>
          <p:cNvSpPr>
            <a:spLocks noGrp="1"/>
          </p:cNvSpPr>
          <p:nvPr>
            <p:ph type="sldNum" sz="quarter" idx="20"/>
          </p:nvPr>
        </p:nvSpPr>
        <p:spPr/>
        <p:txBody>
          <a:bodyPr/>
          <a:lstStyle>
            <a:lvl1pPr>
              <a:defRPr/>
            </a:lvl1pPr>
          </a:lstStyle>
          <a:p>
            <a:fld id="{721D3CF6-8AC7-496F-8503-1F6A112536F4}" type="slidenum">
              <a:rPr lang="en-US"/>
              <a:pPr/>
              <a:t>‹#›</a:t>
            </a:fld>
            <a:endParaRPr lang="en-US"/>
          </a:p>
        </p:txBody>
      </p:sp>
    </p:spTree>
    <p:extLst>
      <p:ext uri="{BB962C8B-B14F-4D97-AF65-F5344CB8AC3E}">
        <p14:creationId xmlns:p14="http://schemas.microsoft.com/office/powerpoint/2010/main" val="16761278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7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4" name="Picture Placeholder 16"/>
          <p:cNvSpPr>
            <a:spLocks noGrp="1"/>
          </p:cNvSpPr>
          <p:nvPr>
            <p:ph type="pic" sz="quarter" idx="18"/>
          </p:nvPr>
        </p:nvSpPr>
        <p:spPr>
          <a:xfrm>
            <a:off x="609601" y="2469444"/>
            <a:ext cx="5317067" cy="3656720"/>
          </a:xfrm>
        </p:spPr>
        <p:txBody>
          <a:bodyPr/>
          <a:lstStyle/>
          <a:p>
            <a:pPr lvl="0"/>
            <a:r>
              <a:rPr lang="en-US" noProof="0" smtClean="0"/>
              <a:t>Click icon to add picture</a:t>
            </a:r>
            <a:endParaRPr lang="en-US" noProof="0" dirty="0"/>
          </a:p>
        </p:txBody>
      </p:sp>
      <p:sp>
        <p:nvSpPr>
          <p:cNvPr id="15" name="Picture Placeholder 16"/>
          <p:cNvSpPr>
            <a:spLocks noGrp="1"/>
          </p:cNvSpPr>
          <p:nvPr>
            <p:ph type="pic" sz="quarter" idx="19"/>
          </p:nvPr>
        </p:nvSpPr>
        <p:spPr>
          <a:xfrm>
            <a:off x="6285090" y="2469445"/>
            <a:ext cx="5297311" cy="3656719"/>
          </a:xfrm>
        </p:spPr>
        <p:txBody>
          <a:bodyPr/>
          <a:lstStyle/>
          <a:p>
            <a:pPr lvl="0"/>
            <a:r>
              <a:rPr lang="en-US" noProof="0" smtClean="0"/>
              <a:t>Click icon to add picture</a:t>
            </a:r>
            <a:endParaRPr lang="en-US" noProof="0" dirty="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28262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marL="1939925" indent="0">
              <a:buNone/>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Date Placeholder 3"/>
          <p:cNvSpPr>
            <a:spLocks noGrp="1"/>
          </p:cNvSpPr>
          <p:nvPr>
            <p:ph type="dt" sz="half" idx="20"/>
          </p:nvPr>
        </p:nvSpPr>
        <p:spPr/>
        <p:txBody>
          <a:bodyPr/>
          <a:lstStyle>
            <a:lvl1pPr>
              <a:defRPr/>
            </a:lvl1pPr>
          </a:lstStyle>
          <a:p>
            <a:fld id="{B9BCCB84-6611-49D0-9EAA-EC2644B36FA9}" type="datetime1">
              <a:rPr lang="en-US"/>
              <a:pPr/>
              <a:t>17/3/16</a:t>
            </a:fld>
            <a:endParaRPr lang="en-US"/>
          </a:p>
        </p:txBody>
      </p:sp>
      <p:sp>
        <p:nvSpPr>
          <p:cNvPr id="12" name="Footer Placeholder 4"/>
          <p:cNvSpPr>
            <a:spLocks noGrp="1"/>
          </p:cNvSpPr>
          <p:nvPr>
            <p:ph type="ftr" sz="quarter" idx="21"/>
          </p:nvPr>
        </p:nvSpPr>
        <p:spPr/>
        <p:txBody>
          <a:bodyPr/>
          <a:lstStyle>
            <a:lvl1pPr>
              <a:defRPr/>
            </a:lvl1pPr>
          </a:lstStyle>
          <a:p>
            <a:endParaRPr lang="en-US"/>
          </a:p>
        </p:txBody>
      </p:sp>
      <p:sp>
        <p:nvSpPr>
          <p:cNvPr id="13" name="Slide Number Placeholder 5"/>
          <p:cNvSpPr>
            <a:spLocks noGrp="1"/>
          </p:cNvSpPr>
          <p:nvPr>
            <p:ph type="sldNum" sz="quarter" idx="22"/>
          </p:nvPr>
        </p:nvSpPr>
        <p:spPr/>
        <p:txBody>
          <a:bodyPr/>
          <a:lstStyle>
            <a:lvl1pPr>
              <a:defRPr/>
            </a:lvl1pPr>
          </a:lstStyle>
          <a:p>
            <a:fld id="{AEDA25AA-32BA-4B54-819F-2508EAA72EBD}" type="slidenum">
              <a:rPr lang="en-US"/>
              <a:pPr/>
              <a:t>‹#›</a:t>
            </a:fld>
            <a:endParaRPr lang="en-US"/>
          </a:p>
        </p:txBody>
      </p:sp>
    </p:spTree>
    <p:extLst>
      <p:ext uri="{BB962C8B-B14F-4D97-AF65-F5344CB8AC3E}">
        <p14:creationId xmlns:p14="http://schemas.microsoft.com/office/powerpoint/2010/main" val="98728994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6_Title and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ight Triangle 8"/>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1" name="Rectangle 10"/>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26201" y="4221266"/>
            <a:ext cx="10972800" cy="1899092"/>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Picture Placeholder 16"/>
          <p:cNvSpPr>
            <a:spLocks noGrp="1"/>
          </p:cNvSpPr>
          <p:nvPr>
            <p:ph type="pic" sz="quarter" idx="18"/>
          </p:nvPr>
        </p:nvSpPr>
        <p:spPr>
          <a:xfrm>
            <a:off x="609601" y="1031877"/>
            <a:ext cx="3529659" cy="3046235"/>
          </a:xfrm>
        </p:spPr>
        <p:txBody>
          <a:bodyPr/>
          <a:lstStyle/>
          <a:p>
            <a:pPr lvl="0"/>
            <a:r>
              <a:rPr lang="en-US" noProof="0" smtClean="0"/>
              <a:t>Click icon to add picture</a:t>
            </a:r>
            <a:endParaRPr lang="en-US" noProof="0"/>
          </a:p>
        </p:txBody>
      </p:sp>
      <p:sp>
        <p:nvSpPr>
          <p:cNvPr id="15" name="Picture Placeholder 16"/>
          <p:cNvSpPr>
            <a:spLocks noGrp="1"/>
          </p:cNvSpPr>
          <p:nvPr>
            <p:ph type="pic" sz="quarter" idx="19"/>
          </p:nvPr>
        </p:nvSpPr>
        <p:spPr>
          <a:xfrm>
            <a:off x="4338697" y="1031876"/>
            <a:ext cx="3529659" cy="3046235"/>
          </a:xfrm>
        </p:spPr>
        <p:txBody>
          <a:bodyPr/>
          <a:lstStyle/>
          <a:p>
            <a:pPr lvl="0"/>
            <a:r>
              <a:rPr lang="en-US" noProof="0" smtClean="0"/>
              <a:t>Click icon to add picture</a:t>
            </a:r>
            <a:endParaRPr lang="en-US" noProof="0"/>
          </a:p>
        </p:txBody>
      </p:sp>
      <p:sp>
        <p:nvSpPr>
          <p:cNvPr id="16" name="Picture Placeholder 16"/>
          <p:cNvSpPr>
            <a:spLocks noGrp="1"/>
          </p:cNvSpPr>
          <p:nvPr>
            <p:ph type="pic" sz="quarter" idx="20"/>
          </p:nvPr>
        </p:nvSpPr>
        <p:spPr>
          <a:xfrm>
            <a:off x="8067793" y="1031877"/>
            <a:ext cx="3529659" cy="3046235"/>
          </a:xfrm>
        </p:spPr>
        <p:txBody>
          <a:bodyPr/>
          <a:lstStyle/>
          <a:p>
            <a:pPr lvl="0"/>
            <a:r>
              <a:rPr lang="en-US" noProof="0" smtClean="0"/>
              <a:t>Click icon to add picture</a:t>
            </a:r>
            <a:endParaRPr lang="en-US" noProof="0"/>
          </a:p>
        </p:txBody>
      </p:sp>
      <p:sp>
        <p:nvSpPr>
          <p:cNvPr id="12" name="Date Placeholder 3"/>
          <p:cNvSpPr>
            <a:spLocks noGrp="1"/>
          </p:cNvSpPr>
          <p:nvPr>
            <p:ph type="dt" sz="half" idx="21"/>
          </p:nvPr>
        </p:nvSpPr>
        <p:spPr/>
        <p:txBody>
          <a:bodyPr/>
          <a:lstStyle>
            <a:lvl1pPr>
              <a:defRPr/>
            </a:lvl1pPr>
          </a:lstStyle>
          <a:p>
            <a:fld id="{0485D2EA-F459-4703-949A-96A0F46CE537}" type="datetime1">
              <a:rPr lang="en-US"/>
              <a:pPr/>
              <a:t>17/3/16</a:t>
            </a:fld>
            <a:endParaRPr lang="en-US"/>
          </a:p>
        </p:txBody>
      </p:sp>
      <p:sp>
        <p:nvSpPr>
          <p:cNvPr id="13" name="Footer Placeholder 4"/>
          <p:cNvSpPr>
            <a:spLocks noGrp="1"/>
          </p:cNvSpPr>
          <p:nvPr>
            <p:ph type="ftr" sz="quarter" idx="22"/>
          </p:nvPr>
        </p:nvSpPr>
        <p:spPr/>
        <p:txBody>
          <a:bodyPr/>
          <a:lstStyle>
            <a:lvl1pPr>
              <a:defRPr/>
            </a:lvl1pPr>
          </a:lstStyle>
          <a:p>
            <a:endParaRPr lang="en-US"/>
          </a:p>
        </p:txBody>
      </p:sp>
      <p:sp>
        <p:nvSpPr>
          <p:cNvPr id="17" name="Slide Number Placeholder 5"/>
          <p:cNvSpPr>
            <a:spLocks noGrp="1"/>
          </p:cNvSpPr>
          <p:nvPr>
            <p:ph type="sldNum" sz="quarter" idx="23"/>
          </p:nvPr>
        </p:nvSpPr>
        <p:spPr/>
        <p:txBody>
          <a:bodyPr/>
          <a:lstStyle>
            <a:lvl1pPr>
              <a:defRPr/>
            </a:lvl1pPr>
          </a:lstStyle>
          <a:p>
            <a:fld id="{D8196F9D-0640-42DF-BF4A-A8CD11005959}" type="slidenum">
              <a:rPr lang="en-US"/>
              <a:pPr/>
              <a:t>‹#›</a:t>
            </a:fld>
            <a:endParaRPr lang="en-US"/>
          </a:p>
        </p:txBody>
      </p:sp>
    </p:spTree>
    <p:extLst>
      <p:ext uri="{BB962C8B-B14F-4D97-AF65-F5344CB8AC3E}">
        <p14:creationId xmlns:p14="http://schemas.microsoft.com/office/powerpoint/2010/main" val="191317596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2" name="Content Placeholder 2"/>
          <p:cNvSpPr>
            <a:spLocks noGrp="1"/>
          </p:cNvSpPr>
          <p:nvPr>
            <p:ph idx="17"/>
          </p:nvPr>
        </p:nvSpPr>
        <p:spPr>
          <a:xfrm>
            <a:off x="8504297" y="1031876"/>
            <a:ext cx="3078103" cy="5094288"/>
          </a:xfrm>
        </p:spPr>
        <p:txBody>
          <a:bodyPr/>
          <a:lstStyle>
            <a:lvl1pPr marL="0">
              <a:buFontTx/>
              <a:buNone/>
              <a:defRPr>
                <a:solidFill>
                  <a:schemeClr val="tx1"/>
                </a:solidFill>
                <a:latin typeface="Verdana"/>
                <a:cs typeface="Verdana"/>
              </a:defRPr>
            </a:lvl1pPr>
            <a:lvl2pPr marL="283464">
              <a:buFontTx/>
              <a:buNone/>
              <a:defRPr sz="1600">
                <a:solidFill>
                  <a:schemeClr val="tx1"/>
                </a:solidFill>
                <a:latin typeface="Verdana"/>
                <a:cs typeface="Verdana"/>
              </a:defRPr>
            </a:lvl2pPr>
            <a:lvl3pPr>
              <a:buFontTx/>
              <a:buNone/>
              <a:defRPr sz="1400">
                <a:solidFill>
                  <a:schemeClr val="tx1"/>
                </a:solidFill>
                <a:latin typeface="Verdana"/>
                <a:cs typeface="Verdana"/>
              </a:defRPr>
            </a:lvl3pPr>
            <a:lvl4pPr>
              <a:buFontTx/>
              <a:buNone/>
              <a:defRPr sz="1400">
                <a:solidFill>
                  <a:schemeClr val="tx1"/>
                </a:solidFill>
                <a:latin typeface="Verdana"/>
                <a:cs typeface="Verdana"/>
              </a:defRPr>
            </a:lvl4pPr>
            <a:lvl5pPr>
              <a:buFontTx/>
              <a:buNone/>
              <a:defRPr sz="1400">
                <a:solidFill>
                  <a:schemeClr val="tx1"/>
                </a:solidFill>
                <a:latin typeface="Verdana"/>
                <a:cs typeface="Verdana"/>
              </a:defRPr>
            </a:lvl5pPr>
          </a:lstStyle>
          <a:p>
            <a:pPr lvl="0"/>
            <a:r>
              <a:rPr lang="en-US" smtClean="0"/>
              <a:t>Click to edit Master text styles</a:t>
            </a:r>
          </a:p>
        </p:txBody>
      </p:sp>
      <p:sp>
        <p:nvSpPr>
          <p:cNvPr id="14" name="Picture Placeholder 25"/>
          <p:cNvSpPr>
            <a:spLocks noGrp="1"/>
          </p:cNvSpPr>
          <p:nvPr>
            <p:ph type="pic" sz="quarter" idx="18"/>
          </p:nvPr>
        </p:nvSpPr>
        <p:spPr>
          <a:xfrm>
            <a:off x="609601" y="1031876"/>
            <a:ext cx="7556500" cy="5094288"/>
          </a:xfrm>
        </p:spPr>
        <p:txBody>
          <a:bodyPr/>
          <a:lstStyle/>
          <a:p>
            <a:pPr lvl="0"/>
            <a:r>
              <a:rPr lang="en-US" noProof="0" smtClean="0"/>
              <a:t>Click icon to add picture</a:t>
            </a:r>
            <a:endParaRPr lang="en-US" noProof="0"/>
          </a:p>
        </p:txBody>
      </p:sp>
      <p:sp>
        <p:nvSpPr>
          <p:cNvPr id="10" name="Date Placeholder 3"/>
          <p:cNvSpPr>
            <a:spLocks noGrp="1"/>
          </p:cNvSpPr>
          <p:nvPr>
            <p:ph type="dt" sz="half" idx="19"/>
          </p:nvPr>
        </p:nvSpPr>
        <p:spPr/>
        <p:txBody>
          <a:bodyPr/>
          <a:lstStyle>
            <a:lvl1pPr>
              <a:defRPr/>
            </a:lvl1pPr>
          </a:lstStyle>
          <a:p>
            <a:fld id="{2EB9BF90-ECC9-42F8-AB89-901633F2ACAA}" type="datetime1">
              <a:rPr lang="en-US"/>
              <a:pPr/>
              <a:t>17/3/16</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3" name="Slide Number Placeholder 5"/>
          <p:cNvSpPr>
            <a:spLocks noGrp="1"/>
          </p:cNvSpPr>
          <p:nvPr>
            <p:ph type="sldNum" sz="quarter" idx="21"/>
          </p:nvPr>
        </p:nvSpPr>
        <p:spPr/>
        <p:txBody>
          <a:bodyPr/>
          <a:lstStyle>
            <a:lvl1pPr>
              <a:defRPr/>
            </a:lvl1pPr>
          </a:lstStyle>
          <a:p>
            <a:fld id="{ADF49344-3147-4F03-BEEC-2C7611355FFA}" type="slidenum">
              <a:rPr lang="en-US"/>
              <a:pPr/>
              <a:t>‹#›</a:t>
            </a:fld>
            <a:endParaRPr lang="en-US"/>
          </a:p>
        </p:txBody>
      </p:sp>
    </p:spTree>
    <p:extLst>
      <p:ext uri="{BB962C8B-B14F-4D97-AF65-F5344CB8AC3E}">
        <p14:creationId xmlns:p14="http://schemas.microsoft.com/office/powerpoint/2010/main" val="26511831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8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51921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6"/>
          <p:cNvSpPr>
            <a:spLocks noGrp="1"/>
          </p:cNvSpPr>
          <p:nvPr>
            <p:ph type="pic" sz="quarter" idx="13"/>
          </p:nvPr>
        </p:nvSpPr>
        <p:spPr>
          <a:xfrm>
            <a:off x="609601" y="2709334"/>
            <a:ext cx="10972799" cy="3416830"/>
          </a:xfrm>
        </p:spPr>
        <p:txBody>
          <a:bodyPr/>
          <a:lstStyle/>
          <a:p>
            <a:pPr lvl="0"/>
            <a:r>
              <a:rPr lang="en-US" noProof="0" smtClean="0"/>
              <a:t>Click icon to add picture</a:t>
            </a:r>
            <a:endParaRPr lang="en-US" noProof="0"/>
          </a:p>
        </p:txBody>
      </p:sp>
      <p:sp>
        <p:nvSpPr>
          <p:cNvPr id="10" name="Date Placeholder 3"/>
          <p:cNvSpPr>
            <a:spLocks noGrp="1"/>
          </p:cNvSpPr>
          <p:nvPr>
            <p:ph type="dt" sz="half" idx="14"/>
          </p:nvPr>
        </p:nvSpPr>
        <p:spPr/>
        <p:txBody>
          <a:bodyPr/>
          <a:lstStyle>
            <a:lvl1pPr>
              <a:defRPr/>
            </a:lvl1pPr>
          </a:lstStyle>
          <a:p>
            <a:fld id="{550E8A7C-3D3E-4A7D-BFEF-6EF19273B334}" type="datetime1">
              <a:rPr lang="en-US"/>
              <a:pPr/>
              <a:t>17/3/16</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FD6890E3-C755-4196-A0F3-751E2F1B7F4B}" type="slidenum">
              <a:rPr lang="en-US"/>
              <a:pPr/>
              <a:t>‹#›</a:t>
            </a:fld>
            <a:endParaRPr lang="en-US"/>
          </a:p>
        </p:txBody>
      </p:sp>
    </p:spTree>
    <p:extLst>
      <p:ext uri="{BB962C8B-B14F-4D97-AF65-F5344CB8AC3E}">
        <p14:creationId xmlns:p14="http://schemas.microsoft.com/office/powerpoint/2010/main" val="347039655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9418" y="2263775"/>
            <a:ext cx="7224183"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TERADATA-ASTER-LOGO-4C.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18567" y="4354514"/>
            <a:ext cx="344593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AprimoTDCdiv.jpg"/>
          <p:cNvPicPr>
            <a:picLocks noChangeAspect="1"/>
          </p:cNvPicPr>
          <p:nvPr/>
        </p:nvPicPr>
        <p:blipFill>
          <a:blip r:embed="rId4">
            <a:clrChange>
              <a:clrFrom>
                <a:srgbClr val="9299A9"/>
              </a:clrFrom>
              <a:clrTo>
                <a:srgbClr val="9299A9">
                  <a:alpha val="0"/>
                </a:srgbClr>
              </a:clrTo>
            </a:clrChange>
            <a:extLst>
              <a:ext uri="{28A0092B-C50C-407E-A947-70E740481C1C}">
                <a14:useLocalDpi xmlns:a14="http://schemas.microsoft.com/office/drawing/2010/main" val="0"/>
              </a:ext>
            </a:extLst>
          </a:blip>
          <a:srcRect/>
          <a:stretch>
            <a:fillRect/>
          </a:stretch>
        </p:blipFill>
        <p:spPr bwMode="auto">
          <a:xfrm>
            <a:off x="8790517" y="4224338"/>
            <a:ext cx="1919816"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10" name="Picture 13" descr="TERADATA-ASTER-LOGO-4C.eps"/>
          <p:cNvPicPr>
            <a:picLocks noChangeAspect="1"/>
          </p:cNvPicPr>
          <p:nvPr/>
        </p:nvPicPr>
        <p:blipFill>
          <a:blip r:embed="rId5">
            <a:extLst>
              <a:ext uri="{28A0092B-C50C-407E-A947-70E740481C1C}">
                <a14:useLocalDpi xmlns:a14="http://schemas.microsoft.com/office/drawing/2010/main" val="0"/>
              </a:ext>
            </a:extLst>
          </a:blip>
          <a:srcRect r="38522"/>
          <a:stretch>
            <a:fillRect/>
          </a:stretch>
        </p:blipFill>
        <p:spPr bwMode="auto">
          <a:xfrm>
            <a:off x="1716617" y="4354514"/>
            <a:ext cx="211666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itle 1"/>
          <p:cNvSpPr>
            <a:spLocks noGrp="1"/>
          </p:cNvSpPr>
          <p:nvPr>
            <p:ph type="title"/>
          </p:nvPr>
        </p:nvSpPr>
        <p:spPr>
          <a:xfrm>
            <a:off x="609600" y="394420"/>
            <a:ext cx="10972800" cy="883288"/>
          </a:xfrm>
        </p:spPr>
        <p:txBody>
          <a:bodyPr anchor="t">
            <a:noAutofit/>
          </a:bodyPr>
          <a:lstStyle>
            <a:lvl1pPr>
              <a:defRPr sz="2400" b="0" baseline="0">
                <a:latin typeface="Verdana"/>
                <a:cs typeface="Verdana"/>
              </a:defRPr>
            </a:lvl1pPr>
          </a:lstStyle>
          <a:p>
            <a:r>
              <a:rPr lang="en-US" smtClean="0"/>
              <a:t>Click to edit Master title style</a:t>
            </a:r>
            <a:endParaRPr lang="en-US" dirty="0"/>
          </a:p>
        </p:txBody>
      </p:sp>
      <p:sp>
        <p:nvSpPr>
          <p:cNvPr id="11" name="Date Placeholder 3"/>
          <p:cNvSpPr>
            <a:spLocks noGrp="1"/>
          </p:cNvSpPr>
          <p:nvPr>
            <p:ph type="dt" sz="half" idx="10"/>
          </p:nvPr>
        </p:nvSpPr>
        <p:spPr/>
        <p:txBody>
          <a:bodyPr/>
          <a:lstStyle>
            <a:lvl1pPr>
              <a:defRPr/>
            </a:lvl1pPr>
          </a:lstStyle>
          <a:p>
            <a:fld id="{5E400FDB-FD26-469E-8798-4AD04A6C4F9E}" type="datetime1">
              <a:rPr lang="en-US"/>
              <a:pPr/>
              <a:t>17/3/16</a:t>
            </a:fld>
            <a:endParaRPr lang="en-US"/>
          </a:p>
        </p:txBody>
      </p:sp>
      <p:sp>
        <p:nvSpPr>
          <p:cNvPr id="12" name="Footer Placeholder 4"/>
          <p:cNvSpPr>
            <a:spLocks noGrp="1"/>
          </p:cNvSpPr>
          <p:nvPr>
            <p:ph type="ftr" sz="quarter" idx="11"/>
          </p:nvPr>
        </p:nvSpPr>
        <p:spPr/>
        <p:txBody>
          <a:bodyPr/>
          <a:lstStyle>
            <a:lvl1pPr>
              <a:defRPr/>
            </a:lvl1pPr>
          </a:lstStyle>
          <a:p>
            <a:endParaRPr lang="en-US"/>
          </a:p>
        </p:txBody>
      </p:sp>
      <p:sp>
        <p:nvSpPr>
          <p:cNvPr id="13" name="Slide Number Placeholder 5"/>
          <p:cNvSpPr>
            <a:spLocks noGrp="1"/>
          </p:cNvSpPr>
          <p:nvPr>
            <p:ph type="sldNum" sz="quarter" idx="12"/>
          </p:nvPr>
        </p:nvSpPr>
        <p:spPr/>
        <p:txBody>
          <a:bodyPr/>
          <a:lstStyle>
            <a:lvl1pPr>
              <a:defRPr/>
            </a:lvl1pPr>
          </a:lstStyle>
          <a:p>
            <a:fld id="{6C1C4F3B-6915-42C3-B8BC-DA1066875326}" type="slidenum">
              <a:rPr lang="en-US"/>
              <a:pPr/>
              <a:t>‹#›</a:t>
            </a:fld>
            <a:endParaRPr lang="en-US"/>
          </a:p>
        </p:txBody>
      </p:sp>
    </p:spTree>
    <p:extLst>
      <p:ext uri="{BB962C8B-B14F-4D97-AF65-F5344CB8AC3E}">
        <p14:creationId xmlns:p14="http://schemas.microsoft.com/office/powerpoint/2010/main" val="342184637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1 Line Title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8" name="Text Placeholder 19"/>
          <p:cNvSpPr>
            <a:spLocks noGrp="1"/>
          </p:cNvSpPr>
          <p:nvPr>
            <p:ph type="body" sz="quarter" idx="13"/>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1248374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8" name="灯片编号占位符 7"/>
          <p:cNvSpPr>
            <a:spLocks noGrp="1"/>
          </p:cNvSpPr>
          <p:nvPr>
            <p:ph type="sldNum" sz="quarter" idx="12"/>
          </p:nvPr>
        </p:nvSpPr>
        <p:spPr>
          <a:xfrm>
            <a:off x="11417303" y="6292852"/>
            <a:ext cx="4445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3511754275"/>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1 Line Title and Two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lang="en-US" smtClean="0"/>
              <a:t>Click to edit Master title style</a:t>
            </a:r>
            <a:endParaRPr lang="en-US" dirty="0"/>
          </a:p>
        </p:txBody>
      </p:sp>
      <p:sp>
        <p:nvSpPr>
          <p:cNvPr id="5"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6"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57547893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1 Line Title Subtitle and Two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9"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5"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6" name="Text Placeholder 19"/>
          <p:cNvSpPr>
            <a:spLocks noGrp="1"/>
          </p:cNvSpPr>
          <p:nvPr>
            <p:ph type="body" sz="quarter" idx="14"/>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32243453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 Line Title, Subtitle and Content">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425744" y="2150534"/>
            <a:ext cx="11301984" cy="4047067"/>
          </a:xfrm>
          <a:prstGeom prst="rect">
            <a:avLst/>
          </a:prstGeom>
        </p:spPr>
        <p:txBody>
          <a:bodyPr/>
          <a:lstStyle>
            <a:lvl1pPr marL="228600" indent="-228600">
              <a:lnSpc>
                <a:spcPct val="100000"/>
              </a:lnSpc>
              <a:spcBef>
                <a:spcPts val="475"/>
              </a:spcBef>
              <a:buClr>
                <a:schemeClr val="tx1"/>
              </a:buClr>
              <a:buFont typeface="Arial"/>
              <a:buChar char="•"/>
              <a:defRPr baseline="0"/>
            </a:lvl1pPr>
            <a:lvl2pPr>
              <a:lnSpc>
                <a:spcPct val="100000"/>
              </a:lnSpc>
              <a:spcBef>
                <a:spcPts val="475"/>
              </a:spcBef>
              <a:buClr>
                <a:schemeClr val="tx1"/>
              </a:buClr>
              <a:buFont typeface="Lucida Grande"/>
              <a:buChar char="-"/>
              <a:defRPr sz="1800"/>
            </a:lvl2pPr>
            <a:lvl3pPr>
              <a:lnSpc>
                <a:spcPct val="100000"/>
              </a:lnSpc>
              <a:spcBef>
                <a:spcPts val="475"/>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6" name="Title 15"/>
          <p:cNvSpPr>
            <a:spLocks noGrp="1"/>
          </p:cNvSpPr>
          <p:nvPr>
            <p:ph type="title"/>
          </p:nvPr>
        </p:nvSpPr>
        <p:spPr/>
        <p:txBody>
          <a:bodyPr/>
          <a:lstStyle/>
          <a:p>
            <a:r>
              <a:rPr lang="en-US" smtClean="0"/>
              <a:t>Click to edit Master title style</a:t>
            </a:r>
            <a:endParaRPr lang="en-US" dirty="0"/>
          </a:p>
        </p:txBody>
      </p:sp>
      <p:sp>
        <p:nvSpPr>
          <p:cNvPr id="20" name="Text Placeholder 19"/>
          <p:cNvSpPr>
            <a:spLocks noGrp="1"/>
          </p:cNvSpPr>
          <p:nvPr>
            <p:ph type="body" sz="quarter" idx="13"/>
          </p:nvPr>
        </p:nvSpPr>
        <p:spPr>
          <a:xfrm>
            <a:off x="380999" y="1373188"/>
            <a:ext cx="11301984" cy="381000"/>
          </a:xfrm>
          <a:prstGeom prst="rect">
            <a:avLst/>
          </a:prstGeom>
        </p:spPr>
        <p:txBody>
          <a:bodyPr/>
          <a:lstStyle>
            <a:lvl1pPr>
              <a:buNone/>
              <a:defRPr baseline="0">
                <a:solidFill>
                  <a:srgbClr val="595959"/>
                </a:solidFill>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289211545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508000" y="0"/>
            <a:ext cx="11379200" cy="1143000"/>
          </a:xfrm>
        </p:spPr>
        <p:txBody>
          <a:bodyPr/>
          <a:lstStyle/>
          <a:p>
            <a:r>
              <a:rPr lang="en-US" altLang="zh-CN" smtClean="0"/>
              <a:t>Click to edit Master title style</a:t>
            </a:r>
            <a:endParaRPr lang="zh-CN" altLang="en-US"/>
          </a:p>
        </p:txBody>
      </p:sp>
      <p:sp>
        <p:nvSpPr>
          <p:cNvPr id="3" name="Table Placeholder 2"/>
          <p:cNvSpPr>
            <a:spLocks noGrp="1"/>
          </p:cNvSpPr>
          <p:nvPr>
            <p:ph type="tbl" idx="1"/>
          </p:nvPr>
        </p:nvSpPr>
        <p:spPr>
          <a:xfrm>
            <a:off x="508000" y="1371600"/>
            <a:ext cx="11379200" cy="4800600"/>
          </a:xfrm>
        </p:spPr>
        <p:txBody>
          <a:bodyPr/>
          <a:lstStyle/>
          <a:p>
            <a:pPr lvl="0"/>
            <a:endParaRPr lang="zh-CN" altLang="en-US" noProof="0" smtClean="0"/>
          </a:p>
        </p:txBody>
      </p:sp>
      <p:sp>
        <p:nvSpPr>
          <p:cNvPr id="4" name="Rectangle 7"/>
          <p:cNvSpPr>
            <a:spLocks noGrp="1" noChangeArrowheads="1"/>
          </p:cNvSpPr>
          <p:nvPr>
            <p:ph type="dt" sz="half" idx="10"/>
          </p:nvPr>
        </p:nvSpPr>
        <p:spPr>
          <a:xfrm>
            <a:off x="25400" y="6621464"/>
            <a:ext cx="1712384" cy="238125"/>
          </a:xfrm>
          <a:prstGeom prst="rect">
            <a:avLst/>
          </a:prstGeom>
          <a:ln/>
        </p:spPr>
        <p:txBody>
          <a:bodyPr/>
          <a:lstStyle>
            <a:lvl1pPr>
              <a:defRPr/>
            </a:lvl1pPr>
          </a:lstStyle>
          <a:p>
            <a:pPr>
              <a:defRPr/>
            </a:pPr>
            <a:fld id="{161E5376-2B62-451F-B467-733361598686}" type="slidenum">
              <a:rPr lang="en-US" altLang="zh-CN">
                <a:ea typeface="微软雅黑"/>
              </a:rPr>
              <a:pPr>
                <a:defRPr/>
              </a:pPr>
              <a:t>‹#›</a:t>
            </a:fld>
            <a:r>
              <a:rPr lang="en-US" altLang="zh-CN">
                <a:ea typeface="微软雅黑"/>
              </a:rPr>
              <a:t>  &gt;  </a:t>
            </a:r>
          </a:p>
        </p:txBody>
      </p:sp>
    </p:spTree>
    <p:extLst>
      <p:ext uri="{BB962C8B-B14F-4D97-AF65-F5344CB8AC3E}">
        <p14:creationId xmlns:p14="http://schemas.microsoft.com/office/powerpoint/2010/main" val="31868193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1334458"/>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1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67283604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99282507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nd Sub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bwMode="gray"/>
        <p:txBody>
          <a:bodyPr/>
          <a:lstStyle/>
          <a:p>
            <a:r>
              <a:rPr lang="en-US" smtClean="0">
                <a:solidFill>
                  <a:srgbClr val="D8D8D8">
                    <a:lumMod val="75000"/>
                  </a:srgbClr>
                </a:solidFill>
              </a:rPr>
              <a:t>© 2016 Teradata       Teradata internal use only, please do not forward</a:t>
            </a:r>
            <a:endParaRPr lang="en-US" dirty="0">
              <a:solidFill>
                <a:srgbClr val="D8D8D8">
                  <a:lumMod val="75000"/>
                </a:srgbClr>
              </a:solidFill>
            </a:endParaRPr>
          </a:p>
        </p:txBody>
      </p:sp>
      <p:sp>
        <p:nvSpPr>
          <p:cNvPr id="12"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Tree>
    <p:extLst>
      <p:ext uri="{BB962C8B-B14F-4D97-AF65-F5344CB8AC3E}">
        <p14:creationId xmlns:p14="http://schemas.microsoft.com/office/powerpoint/2010/main" val="1351155691"/>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51217211"/>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054857677"/>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262626"/>
        </a:solidFill>
        <a:effectLst/>
      </p:bgPr>
    </p:bg>
    <p:spTree>
      <p:nvGrpSpPr>
        <p:cNvPr id="1" name=""/>
        <p:cNvGrpSpPr/>
        <p:nvPr/>
      </p:nvGrpSpPr>
      <p:grpSpPr>
        <a:xfrm>
          <a:off x="0" y="0"/>
          <a:ext cx="0" cy="0"/>
          <a:chOff x="0" y="0"/>
          <a:chExt cx="0" cy="0"/>
        </a:xfrm>
      </p:grpSpPr>
      <p:cxnSp>
        <p:nvCxnSpPr>
          <p:cNvPr id="9" name="直接连接符 8"/>
          <p:cNvCxnSpPr/>
          <p:nvPr userDrawn="1">
            <p:custDataLst>
              <p:tags r:id="rId1"/>
            </p:custDataLst>
          </p:nvPr>
        </p:nvCxnSpPr>
        <p:spPr>
          <a:xfrm flipH="1">
            <a:off x="2196747" y="2794795"/>
            <a:ext cx="3178764" cy="2040655"/>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2"/>
            </p:custDataLst>
          </p:nvPr>
        </p:nvCxnSpPr>
        <p:spPr>
          <a:xfrm flipV="1">
            <a:off x="6796621" y="2021578"/>
            <a:ext cx="3219307" cy="2080753"/>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1" name="任意多边形 11"/>
          <p:cNvSpPr/>
          <p:nvPr userDrawn="1">
            <p:custDataLst>
              <p:tags r:id="rId3"/>
            </p:custDataLst>
          </p:nvPr>
        </p:nvSpPr>
        <p:spPr>
          <a:xfrm rot="3430120">
            <a:off x="6722197" y="-1631436"/>
            <a:ext cx="360000"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37331"/>
              <a:gd name="connsiteY0" fmla="*/ 407823 h 4872799"/>
              <a:gd name="connsiteX1" fmla="*/ 337331 w 337331"/>
              <a:gd name="connsiteY1" fmla="*/ 0 h 4872799"/>
              <a:gd name="connsiteX2" fmla="*/ 337331 w 337331"/>
              <a:gd name="connsiteY2" fmla="*/ 4872799 h 4872799"/>
              <a:gd name="connsiteX3" fmla="*/ 9200 w 337331"/>
              <a:gd name="connsiteY3" fmla="*/ 4661079 h 4872799"/>
              <a:gd name="connsiteX4" fmla="*/ 0 w 337331"/>
              <a:gd name="connsiteY4" fmla="*/ 407823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31" h="4872799">
                <a:moveTo>
                  <a:pt x="0" y="407823"/>
                </a:moveTo>
                <a:lnTo>
                  <a:pt x="337331" y="0"/>
                </a:lnTo>
                <a:lnTo>
                  <a:pt x="337331" y="4872799"/>
                </a:lnTo>
                <a:lnTo>
                  <a:pt x="9200" y="4661079"/>
                </a:lnTo>
                <a:cubicBezTo>
                  <a:pt x="9200" y="3276902"/>
                  <a:pt x="0" y="1792000"/>
                  <a:pt x="0" y="40782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2" name="任意多边形 14"/>
          <p:cNvSpPr/>
          <p:nvPr userDrawn="1">
            <p:custDataLst>
              <p:tags r:id="rId4"/>
            </p:custDataLst>
          </p:nvPr>
        </p:nvSpPr>
        <p:spPr>
          <a:xfrm rot="3430120" flipH="1" flipV="1">
            <a:off x="5154563" y="2015555"/>
            <a:ext cx="358775"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59283"/>
              <a:gd name="connsiteY0" fmla="*/ 406295 h 4872799"/>
              <a:gd name="connsiteX1" fmla="*/ 359283 w 359283"/>
              <a:gd name="connsiteY1" fmla="*/ 0 h 4872799"/>
              <a:gd name="connsiteX2" fmla="*/ 359283 w 359283"/>
              <a:gd name="connsiteY2" fmla="*/ 4872799 h 4872799"/>
              <a:gd name="connsiteX3" fmla="*/ 31152 w 359283"/>
              <a:gd name="connsiteY3" fmla="*/ 4661079 h 4872799"/>
              <a:gd name="connsiteX4" fmla="*/ 0 w 359283"/>
              <a:gd name="connsiteY4" fmla="*/ 406295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83" h="4872799">
                <a:moveTo>
                  <a:pt x="0" y="406295"/>
                </a:moveTo>
                <a:lnTo>
                  <a:pt x="359283" y="0"/>
                </a:lnTo>
                <a:lnTo>
                  <a:pt x="359283" y="4872799"/>
                </a:lnTo>
                <a:lnTo>
                  <a:pt x="31152" y="4661079"/>
                </a:lnTo>
                <a:cubicBezTo>
                  <a:pt x="31152" y="3276902"/>
                  <a:pt x="0" y="1790472"/>
                  <a:pt x="0" y="406295"/>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3" name="文本框 16"/>
          <p:cNvSpPr txBox="1">
            <a:spLocks noChangeArrowheads="1"/>
          </p:cNvSpPr>
          <p:nvPr userDrawn="1">
            <p:custDataLst>
              <p:tags r:id="rId5"/>
            </p:custDataLst>
          </p:nvPr>
        </p:nvSpPr>
        <p:spPr bwMode="auto">
          <a:xfrm rot="19614825">
            <a:off x="4122331" y="2629948"/>
            <a:ext cx="5080000" cy="93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5500" dirty="0">
                <a:solidFill>
                  <a:schemeClr val="bg1"/>
                </a:solidFill>
                <a:latin typeface="Arial Black" panose="020B0A04020102020204" pitchFamily="34" charset="0"/>
                <a:ea typeface="华文琥珀" panose="02010800040101010101" pitchFamily="2" charset="-122"/>
              </a:rPr>
              <a:t>THANK YOU</a:t>
            </a:r>
            <a:endParaRPr lang="zh-CN" altLang="en-US" sz="5500" dirty="0">
              <a:solidFill>
                <a:schemeClr val="bg1"/>
              </a:solidFill>
              <a:latin typeface="Arial Black" panose="020B0A04020102020204" pitchFamily="34" charset="0"/>
              <a:ea typeface="华文琥珀" panose="02010800040101010101" pitchFamily="2" charset="-122"/>
            </a:endParaRPr>
          </a:p>
        </p:txBody>
      </p:sp>
      <p:pic>
        <p:nvPicPr>
          <p:cNvPr id="14" name="图片 13"/>
          <p:cNvPicPr>
            <a:picLocks noChangeAspect="1"/>
          </p:cNvPicPr>
          <p:nvPr userDrawn="1"/>
        </p:nvPicPr>
        <p:blipFill rotWithShape="1">
          <a:blip r:embed="rId7"/>
          <a:srcRect l="34244" t="23363" r="1" b="30331"/>
          <a:stretch/>
        </p:blipFill>
        <p:spPr>
          <a:xfrm rot="19620000">
            <a:off x="2554124" y="4483861"/>
            <a:ext cx="1735504" cy="1380185"/>
          </a:xfrm>
          <a:prstGeom prst="rect">
            <a:avLst/>
          </a:prstGeom>
        </p:spPr>
      </p:pic>
    </p:spTree>
    <p:extLst>
      <p:ext uri="{BB962C8B-B14F-4D97-AF65-F5344CB8AC3E}">
        <p14:creationId xmlns:p14="http://schemas.microsoft.com/office/powerpoint/2010/main" val="55293243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231377937"/>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679903060"/>
      </p:ext>
    </p:extLst>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17"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3" y="589666"/>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2871062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17"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17/3/16</a:t>
            </a:fld>
            <a:endParaRPr lang="en-US" sz="800" dirty="0">
              <a:solidFill>
                <a:srgbClr val="3C3C3B">
                  <a:lumMod val="60000"/>
                  <a:lumOff val="40000"/>
                </a:srgbClr>
              </a:solidFill>
            </a:endParaRPr>
          </a:p>
        </p:txBody>
      </p:sp>
      <p:sp>
        <p:nvSpPr>
          <p:cNvPr id="11" name="TextBox 10"/>
          <p:cNvSpPr txBox="1"/>
          <p:nvPr userDrawn="1"/>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
        <p:nvSpPr>
          <p:cNvPr id="14" name="Rectangle 6"/>
          <p:cNvSpPr>
            <a:spLocks noGrp="1" noChangeArrowheads="1"/>
          </p:cNvSpPr>
          <p:nvPr>
            <p:ph type="ctrTitle" hasCustomPrompt="1"/>
          </p:nvPr>
        </p:nvSpPr>
        <p:spPr bwMode="white">
          <a:xfrm>
            <a:off x="615966"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19320196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6.xml"/><Relationship Id="rId20" Type="http://schemas.openxmlformats.org/officeDocument/2006/relationships/image" Target="../media/image4.emf"/><Relationship Id="rId10" Type="http://schemas.openxmlformats.org/officeDocument/2006/relationships/slideLayout" Target="../slideLayouts/slideLayout17.xml"/><Relationship Id="rId11" Type="http://schemas.openxmlformats.org/officeDocument/2006/relationships/slideLayout" Target="../slideLayouts/slideLayout18.xml"/><Relationship Id="rId12" Type="http://schemas.openxmlformats.org/officeDocument/2006/relationships/slideLayout" Target="../slideLayouts/slideLayout19.xml"/><Relationship Id="rId13" Type="http://schemas.openxmlformats.org/officeDocument/2006/relationships/slideLayout" Target="../slideLayouts/slideLayout20.xml"/><Relationship Id="rId14" Type="http://schemas.openxmlformats.org/officeDocument/2006/relationships/slideLayout" Target="../slideLayouts/slideLayout21.xml"/><Relationship Id="rId15" Type="http://schemas.openxmlformats.org/officeDocument/2006/relationships/slideLayout" Target="../slideLayouts/slideLayout22.xml"/><Relationship Id="rId16" Type="http://schemas.openxmlformats.org/officeDocument/2006/relationships/slideLayout" Target="../slideLayouts/slideLayout23.xml"/><Relationship Id="rId17" Type="http://schemas.openxmlformats.org/officeDocument/2006/relationships/slideLayout" Target="../slideLayouts/slideLayout24.xml"/><Relationship Id="rId18" Type="http://schemas.openxmlformats.org/officeDocument/2006/relationships/slideLayout" Target="../slideLayouts/slideLayout25.xml"/><Relationship Id="rId19" Type="http://schemas.openxmlformats.org/officeDocument/2006/relationships/theme" Target="../theme/theme2.xml"/><Relationship Id="rId1" Type="http://schemas.openxmlformats.org/officeDocument/2006/relationships/slideLayout" Target="../slideLayouts/slideLayout8.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slideLayout" Target="../slideLayouts/slideLayout38.xml"/><Relationship Id="rId14" Type="http://schemas.openxmlformats.org/officeDocument/2006/relationships/slideLayout" Target="../slideLayouts/slideLayout39.xml"/><Relationship Id="rId15" Type="http://schemas.openxmlformats.org/officeDocument/2006/relationships/slideLayout" Target="../slideLayouts/slideLayout40.xml"/><Relationship Id="rId16" Type="http://schemas.openxmlformats.org/officeDocument/2006/relationships/slideLayout" Target="../slideLayouts/slideLayout41.xml"/><Relationship Id="rId17" Type="http://schemas.openxmlformats.org/officeDocument/2006/relationships/theme" Target="../theme/theme3.xml"/><Relationship Id="rId18" Type="http://schemas.openxmlformats.org/officeDocument/2006/relationships/image" Target="../media/image4.emf"/><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50.xml"/><Relationship Id="rId20" Type="http://schemas.openxmlformats.org/officeDocument/2006/relationships/slideLayout" Target="../slideLayouts/slideLayout61.xml"/><Relationship Id="rId21" Type="http://schemas.openxmlformats.org/officeDocument/2006/relationships/slideLayout" Target="../slideLayouts/slideLayout62.xml"/><Relationship Id="rId22" Type="http://schemas.openxmlformats.org/officeDocument/2006/relationships/slideLayout" Target="../slideLayouts/slideLayout63.xml"/><Relationship Id="rId23" Type="http://schemas.openxmlformats.org/officeDocument/2006/relationships/slideLayout" Target="../slideLayouts/slideLayout64.xml"/><Relationship Id="rId24" Type="http://schemas.openxmlformats.org/officeDocument/2006/relationships/slideLayout" Target="../slideLayouts/slideLayout65.xml"/><Relationship Id="rId25" Type="http://schemas.openxmlformats.org/officeDocument/2006/relationships/slideLayout" Target="../slideLayouts/slideLayout66.xml"/><Relationship Id="rId26" Type="http://schemas.openxmlformats.org/officeDocument/2006/relationships/slideLayout" Target="../slideLayouts/slideLayout67.xml"/><Relationship Id="rId27" Type="http://schemas.openxmlformats.org/officeDocument/2006/relationships/slideLayout" Target="../slideLayouts/slideLayout68.xml"/><Relationship Id="rId28" Type="http://schemas.openxmlformats.org/officeDocument/2006/relationships/slideLayout" Target="../slideLayouts/slideLayout69.xml"/><Relationship Id="rId29" Type="http://schemas.openxmlformats.org/officeDocument/2006/relationships/slideLayout" Target="../slideLayouts/slideLayout70.xml"/><Relationship Id="rId30" Type="http://schemas.openxmlformats.org/officeDocument/2006/relationships/slideLayout" Target="../slideLayouts/slideLayout71.xml"/><Relationship Id="rId31" Type="http://schemas.openxmlformats.org/officeDocument/2006/relationships/theme" Target="../theme/theme4.xml"/><Relationship Id="rId10" Type="http://schemas.openxmlformats.org/officeDocument/2006/relationships/slideLayout" Target="../slideLayouts/slideLayout51.xml"/><Relationship Id="rId11" Type="http://schemas.openxmlformats.org/officeDocument/2006/relationships/slideLayout" Target="../slideLayouts/slideLayout52.xml"/><Relationship Id="rId12" Type="http://schemas.openxmlformats.org/officeDocument/2006/relationships/slideLayout" Target="../slideLayouts/slideLayout53.xml"/><Relationship Id="rId13" Type="http://schemas.openxmlformats.org/officeDocument/2006/relationships/slideLayout" Target="../slideLayouts/slideLayout54.xml"/><Relationship Id="rId14" Type="http://schemas.openxmlformats.org/officeDocument/2006/relationships/slideLayout" Target="../slideLayouts/slideLayout55.xml"/><Relationship Id="rId15" Type="http://schemas.openxmlformats.org/officeDocument/2006/relationships/slideLayout" Target="../slideLayouts/slideLayout56.xml"/><Relationship Id="rId16" Type="http://schemas.openxmlformats.org/officeDocument/2006/relationships/slideLayout" Target="../slideLayouts/slideLayout57.xml"/><Relationship Id="rId17" Type="http://schemas.openxmlformats.org/officeDocument/2006/relationships/slideLayout" Target="../slideLayouts/slideLayout58.xml"/><Relationship Id="rId18" Type="http://schemas.openxmlformats.org/officeDocument/2006/relationships/slideLayout" Target="../slideLayouts/slideLayout59.xml"/><Relationship Id="rId19" Type="http://schemas.openxmlformats.org/officeDocument/2006/relationships/slideLayout" Target="../slideLayouts/slideLayout60.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5" Type="http://schemas.openxmlformats.org/officeDocument/2006/relationships/slideLayout" Target="../slideLayouts/slideLayout46.xml"/><Relationship Id="rId6" Type="http://schemas.openxmlformats.org/officeDocument/2006/relationships/slideLayout" Target="../slideLayouts/slideLayout47.xml"/><Relationship Id="rId7" Type="http://schemas.openxmlformats.org/officeDocument/2006/relationships/slideLayout" Target="../slideLayouts/slideLayout48.xml"/><Relationship Id="rId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34" tIns="45718" rIns="91434"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34" tIns="45718" rIns="91434" bIns="45718"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灯片编号占位符 5"/>
          <p:cNvSpPr>
            <a:spLocks noGrp="1"/>
          </p:cNvSpPr>
          <p:nvPr>
            <p:ph type="sldNum" sz="quarter" idx="4"/>
          </p:nvPr>
        </p:nvSpPr>
        <p:spPr>
          <a:xfrm>
            <a:off x="10946677" y="6356352"/>
            <a:ext cx="407127" cy="365125"/>
          </a:xfrm>
          <a:prstGeom prst="rect">
            <a:avLst/>
          </a:prstGeom>
        </p:spPr>
        <p:txBody>
          <a:bodyPr vert="horz" lIns="91434" tIns="45718" rIns="91434" bIns="45718" rtlCol="0" anchor="ctr"/>
          <a:lstStyle>
            <a:lvl1pPr algn="r">
              <a:defRPr sz="1200">
                <a:solidFill>
                  <a:schemeClr val="tx1">
                    <a:tint val="75000"/>
                  </a:schemeClr>
                </a:solidFill>
              </a:defRPr>
            </a:lvl1p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7487210"/>
      </p:ext>
    </p:extLst>
  </p:cSld>
  <p:clrMap bg1="lt1" tx1="dk1" bg2="lt2" tx2="dk2" accent1="accent1" accent2="accent2" accent3="accent3" accent4="accent4" accent5="accent5" accent6="accent6" hlink="hlink" folHlink="folHlink"/>
  <p:sldLayoutIdLst>
    <p:sldLayoutId id="2147483650" r:id="rId1"/>
    <p:sldLayoutId id="2147483660" r:id="rId2"/>
    <p:sldLayoutId id="2147483662" r:id="rId3"/>
    <p:sldLayoutId id="2147483654" r:id="rId4"/>
    <p:sldLayoutId id="2147483658" r:id="rId5"/>
    <p:sldLayoutId id="2147483656" r:id="rId6"/>
    <p:sldLayoutId id="2147483659" r:id="rId7"/>
  </p:sldLayoutIdLst>
  <p:txStyles>
    <p:titleStyle>
      <a:lvl1pPr algn="l" defTabSz="91433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4" indent="-228584" algn="l" defTabSz="91433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50" indent="-228584" algn="l" defTabSz="91433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14" indent="-228584" algn="l" defTabSz="91433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8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247"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412"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17/3/16</a:t>
            </a:fld>
            <a:endParaRPr lang="en-US" sz="800" dirty="0">
              <a:solidFill>
                <a:srgbClr val="3C3C3B">
                  <a:lumMod val="60000"/>
                  <a:lumOff val="40000"/>
                </a:srgbClr>
              </a:solidFill>
            </a:endParaRPr>
          </a:p>
        </p:txBody>
      </p:sp>
      <p:sp>
        <p:nvSpPr>
          <p:cNvPr id="18" name="TextBox 17"/>
          <p:cNvSpPr txBox="1"/>
          <p:nvPr/>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Tree>
    <p:extLst>
      <p:ext uri="{BB962C8B-B14F-4D97-AF65-F5344CB8AC3E}">
        <p14:creationId xmlns:p14="http://schemas.microsoft.com/office/powerpoint/2010/main" val="67142009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9" r:id="rId18"/>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17/3/16</a:t>
            </a:fld>
            <a:endParaRPr lang="en-US" sz="800" dirty="0">
              <a:solidFill>
                <a:srgbClr val="3C3C3B">
                  <a:lumMod val="60000"/>
                  <a:lumOff val="40000"/>
                </a:srgbClr>
              </a:solidFill>
            </a:endParaRPr>
          </a:p>
        </p:txBody>
      </p:sp>
      <p:sp>
        <p:nvSpPr>
          <p:cNvPr id="18" name="TextBox 17"/>
          <p:cNvSpPr txBox="1"/>
          <p:nvPr/>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Tree>
    <p:extLst>
      <p:ext uri="{BB962C8B-B14F-4D97-AF65-F5344CB8AC3E}">
        <p14:creationId xmlns:p14="http://schemas.microsoft.com/office/powerpoint/2010/main" val="15227063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7" r:id="rId16"/>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61939"/>
            <a:ext cx="109728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609600" y="1041401"/>
            <a:ext cx="10972800" cy="508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609601" y="6356351"/>
            <a:ext cx="1420284" cy="365125"/>
          </a:xfrm>
          <a:prstGeom prst="rect">
            <a:avLst/>
          </a:prstGeom>
        </p:spPr>
        <p:txBody>
          <a:bodyPr vert="horz" wrap="square" lIns="91440" tIns="45720" rIns="91440" bIns="45720" numCol="1" anchor="ctr" anchorCtr="0" compatLnSpc="1">
            <a:prstTxWarp prst="textNoShape">
              <a:avLst/>
            </a:prstTxWarp>
          </a:bodyPr>
          <a:lstStyle>
            <a:lvl1pPr>
              <a:defRPr sz="900">
                <a:solidFill>
                  <a:srgbClr val="8D8D8D"/>
                </a:solidFill>
                <a:latin typeface="Verdana" pitchFamily="34" charset="0"/>
              </a:defRPr>
            </a:lvl1pPr>
          </a:lstStyle>
          <a:p>
            <a:pPr defTabSz="457200" fontAlgn="base">
              <a:spcBef>
                <a:spcPct val="0"/>
              </a:spcBef>
              <a:spcAft>
                <a:spcPct val="0"/>
              </a:spcAft>
            </a:pPr>
            <a:fld id="{855814DF-BE83-4B6D-B9C8-A93B3145C444}" type="datetime1">
              <a:rPr lang="en-US">
                <a:ea typeface="ＭＳ Ｐゴシック" pitchFamily="34" charset="-128"/>
              </a:rPr>
              <a:pPr defTabSz="457200" fontAlgn="base">
                <a:spcBef>
                  <a:spcPct val="0"/>
                </a:spcBef>
                <a:spcAft>
                  <a:spcPct val="0"/>
                </a:spcAft>
              </a:pPr>
              <a:t>17/3/16</a:t>
            </a:fld>
            <a:endParaRPr lang="en-US">
              <a:ea typeface="ＭＳ Ｐゴシック" pitchFamily="34" charset="-128"/>
            </a:endParaRPr>
          </a:p>
        </p:txBody>
      </p:sp>
      <p:sp>
        <p:nvSpPr>
          <p:cNvPr id="5" name="Footer Placeholder 4"/>
          <p:cNvSpPr>
            <a:spLocks noGrp="1"/>
          </p:cNvSpPr>
          <p:nvPr>
            <p:ph type="ftr" sz="quarter" idx="3"/>
          </p:nvPr>
        </p:nvSpPr>
        <p:spPr>
          <a:xfrm>
            <a:off x="2235200" y="6356351"/>
            <a:ext cx="3860800" cy="365125"/>
          </a:xfrm>
          <a:prstGeom prst="rect">
            <a:avLst/>
          </a:prstGeom>
          <a:ln>
            <a:noFill/>
          </a:ln>
        </p:spPr>
        <p:txBody>
          <a:bodyPr vert="horz" wrap="square" lIns="91440" tIns="45720" rIns="91440" bIns="45720" numCol="1" anchor="ctr" anchorCtr="0" compatLnSpc="1">
            <a:prstTxWarp prst="textNoShape">
              <a:avLst/>
            </a:prstTxWarp>
          </a:bodyPr>
          <a:lstStyle>
            <a:lvl1pPr algn="ctr">
              <a:defRPr sz="900">
                <a:solidFill>
                  <a:srgbClr val="919191"/>
                </a:solidFill>
                <a:latin typeface="Verdana" pitchFamily="34" charset="0"/>
              </a:defRPr>
            </a:lvl1pPr>
          </a:lstStyle>
          <a:p>
            <a:pPr defTabSz="457200" fontAlgn="base">
              <a:spcBef>
                <a:spcPct val="0"/>
              </a:spcBef>
              <a:spcAft>
                <a:spcPct val="0"/>
              </a:spcAft>
            </a:pPr>
            <a:endParaRPr lang="en-US">
              <a:ea typeface="ＭＳ Ｐゴシック" pitchFamily="34" charset="-128"/>
            </a:endParaRPr>
          </a:p>
        </p:txBody>
      </p:sp>
      <p:sp>
        <p:nvSpPr>
          <p:cNvPr id="6" name="Slide Number Placeholder 5"/>
          <p:cNvSpPr>
            <a:spLocks noGrp="1"/>
          </p:cNvSpPr>
          <p:nvPr>
            <p:ph type="sldNum" sz="quarter" idx="4"/>
          </p:nvPr>
        </p:nvSpPr>
        <p:spPr>
          <a:xfrm>
            <a:off x="6341534" y="6356351"/>
            <a:ext cx="1824567" cy="365125"/>
          </a:xfrm>
          <a:prstGeom prst="rect">
            <a:avLst/>
          </a:prstGeom>
        </p:spPr>
        <p:txBody>
          <a:bodyPr vert="horz" wrap="square" lIns="91440" tIns="45720" rIns="91440" bIns="45720" numCol="1" anchor="ctr" anchorCtr="0" compatLnSpc="1">
            <a:prstTxWarp prst="textNoShape">
              <a:avLst/>
            </a:prstTxWarp>
          </a:bodyPr>
          <a:lstStyle>
            <a:lvl1pPr algn="r">
              <a:defRPr sz="900">
                <a:solidFill>
                  <a:srgbClr val="8D8D8D"/>
                </a:solidFill>
                <a:latin typeface="Verdana" pitchFamily="34" charset="0"/>
              </a:defRPr>
            </a:lvl1pPr>
          </a:lstStyle>
          <a:p>
            <a:pPr defTabSz="457200" fontAlgn="base">
              <a:spcBef>
                <a:spcPct val="0"/>
              </a:spcBef>
              <a:spcAft>
                <a:spcPct val="0"/>
              </a:spcAft>
            </a:pPr>
            <a:fld id="{E22F57AD-F8C6-4F0C-8FFC-15B6BD242B4D}" type="slidenum">
              <a:rPr lang="en-US">
                <a:ea typeface="ＭＳ Ｐゴシック" pitchFamily="34" charset="-128"/>
              </a:rPr>
              <a:pPr defTabSz="457200" fontAlgn="base">
                <a:spcBef>
                  <a:spcPct val="0"/>
                </a:spcBef>
                <a:spcAft>
                  <a:spcPct val="0"/>
                </a:spcAft>
              </a:pPr>
              <a:t>‹#›</a:t>
            </a:fld>
            <a:endParaRPr lang="en-US">
              <a:ea typeface="ＭＳ Ｐゴシック" pitchFamily="34" charset="-128"/>
            </a:endParaRPr>
          </a:p>
        </p:txBody>
      </p:sp>
      <p:sp>
        <p:nvSpPr>
          <p:cNvPr id="1031"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Tree>
    <p:extLst>
      <p:ext uri="{BB962C8B-B14F-4D97-AF65-F5344CB8AC3E}">
        <p14:creationId xmlns:p14="http://schemas.microsoft.com/office/powerpoint/2010/main" val="2181040948"/>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 id="2147483756" r:id="rId18"/>
    <p:sldLayoutId id="2147483757" r:id="rId19"/>
    <p:sldLayoutId id="2147483758" r:id="rId20"/>
    <p:sldLayoutId id="2147483759" r:id="rId21"/>
    <p:sldLayoutId id="2147483760" r:id="rId22"/>
    <p:sldLayoutId id="2147483761" r:id="rId23"/>
    <p:sldLayoutId id="2147483762" r:id="rId24"/>
    <p:sldLayoutId id="2147483763" r:id="rId25"/>
    <p:sldLayoutId id="2147483764" r:id="rId26"/>
    <p:sldLayoutId id="2147483765" r:id="rId27"/>
    <p:sldLayoutId id="2147483766" r:id="rId28"/>
    <p:sldLayoutId id="2147483767" r:id="rId29"/>
    <p:sldLayoutId id="2147483768" r:id="rId30"/>
  </p:sldLayoutIdLst>
  <p:hf hdr="0"/>
  <p:txStyles>
    <p:titleStyle>
      <a:lvl1pPr algn="l" defTabSz="457200" rtl="0" eaLnBrk="1" fontAlgn="base" hangingPunct="1">
        <a:spcBef>
          <a:spcPct val="0"/>
        </a:spcBef>
        <a:spcAft>
          <a:spcPct val="0"/>
        </a:spcAft>
        <a:defRPr sz="2400" kern="1200">
          <a:solidFill>
            <a:schemeClr val="tx2"/>
          </a:solidFill>
          <a:latin typeface="Verdana"/>
          <a:ea typeface="ＭＳ Ｐゴシック" charset="0"/>
          <a:cs typeface="Verdana"/>
        </a:defRPr>
      </a:lvl1pPr>
      <a:lvl2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2pPr>
      <a:lvl3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3pPr>
      <a:lvl4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4pPr>
      <a:lvl5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5pPr>
      <a:lvl6pPr marL="457200" algn="l" defTabSz="457200" rtl="0" eaLnBrk="1" fontAlgn="base" hangingPunct="1">
        <a:spcBef>
          <a:spcPct val="0"/>
        </a:spcBef>
        <a:spcAft>
          <a:spcPct val="0"/>
        </a:spcAft>
        <a:defRPr sz="3600">
          <a:solidFill>
            <a:schemeClr val="tx2"/>
          </a:solidFill>
          <a:latin typeface="Gotham-Bold" charset="0"/>
          <a:ea typeface="ＭＳ Ｐゴシック" charset="0"/>
        </a:defRPr>
      </a:lvl6pPr>
      <a:lvl7pPr marL="914400" algn="l" defTabSz="457200" rtl="0" eaLnBrk="1" fontAlgn="base" hangingPunct="1">
        <a:spcBef>
          <a:spcPct val="0"/>
        </a:spcBef>
        <a:spcAft>
          <a:spcPct val="0"/>
        </a:spcAft>
        <a:defRPr sz="3600">
          <a:solidFill>
            <a:schemeClr val="tx2"/>
          </a:solidFill>
          <a:latin typeface="Gotham-Bold" charset="0"/>
          <a:ea typeface="ＭＳ Ｐゴシック" charset="0"/>
        </a:defRPr>
      </a:lvl7pPr>
      <a:lvl8pPr marL="1371600" algn="l" defTabSz="457200" rtl="0" eaLnBrk="1" fontAlgn="base" hangingPunct="1">
        <a:spcBef>
          <a:spcPct val="0"/>
        </a:spcBef>
        <a:spcAft>
          <a:spcPct val="0"/>
        </a:spcAft>
        <a:defRPr sz="3600">
          <a:solidFill>
            <a:schemeClr val="tx2"/>
          </a:solidFill>
          <a:latin typeface="Gotham-Bold" charset="0"/>
          <a:ea typeface="ＭＳ Ｐゴシック" charset="0"/>
        </a:defRPr>
      </a:lvl8pPr>
      <a:lvl9pPr marL="1828800" algn="l" defTabSz="457200" rtl="0" eaLnBrk="1" fontAlgn="base" hangingPunct="1">
        <a:spcBef>
          <a:spcPct val="0"/>
        </a:spcBef>
        <a:spcAft>
          <a:spcPct val="0"/>
        </a:spcAft>
        <a:defRPr sz="3600">
          <a:solidFill>
            <a:schemeClr val="tx2"/>
          </a:solidFill>
          <a:latin typeface="Gotham-Bold" charset="0"/>
          <a:ea typeface="ＭＳ Ｐゴシック" charset="0"/>
        </a:defRPr>
      </a:lvl9pPr>
    </p:titleStyle>
    <p:bodyStyle>
      <a:lvl1pPr marL="342900" indent="-117475" algn="l" defTabSz="457200" rtl="0" eaLnBrk="1" fontAlgn="base" hangingPunct="1">
        <a:spcBef>
          <a:spcPct val="20000"/>
        </a:spcBef>
        <a:spcAft>
          <a:spcPct val="0"/>
        </a:spcAft>
        <a:buFont typeface="Arial" pitchFamily="34" charset="0"/>
        <a:buChar char="•"/>
        <a:defRPr kern="1200">
          <a:solidFill>
            <a:srgbClr val="3D3D3D"/>
          </a:solidFill>
          <a:latin typeface="Verdana"/>
          <a:ea typeface="ＭＳ Ｐゴシック" charset="0"/>
          <a:cs typeface="Verdana"/>
        </a:defRPr>
      </a:lvl1pPr>
      <a:lvl2pPr marL="742950" indent="-117475" algn="l" defTabSz="457200" rtl="0" eaLnBrk="1" fontAlgn="base" hangingPunct="1">
        <a:spcBef>
          <a:spcPct val="20000"/>
        </a:spcBef>
        <a:spcAft>
          <a:spcPct val="0"/>
        </a:spcAft>
        <a:buFont typeface="Arial" pitchFamily="34" charset="0"/>
        <a:buChar char="•"/>
        <a:defRPr sz="1600" kern="1200">
          <a:solidFill>
            <a:srgbClr val="3D3D3D"/>
          </a:solidFill>
          <a:latin typeface="Verdana"/>
          <a:ea typeface="ＭＳ Ｐゴシック" charset="0"/>
          <a:cs typeface="Verdana"/>
        </a:defRPr>
      </a:lvl2pPr>
      <a:lvl3pPr marL="11430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3pPr>
      <a:lvl4pPr marL="16002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4pPr>
      <a:lvl5pPr marL="20574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 </a:t>
            </a:r>
            <a:r>
              <a:rPr lang="zh-CN" altLang="en-US" dirty="0" smtClean="0">
                <a:solidFill>
                  <a:schemeClr val="tx1">
                    <a:lumMod val="50000"/>
                  </a:schemeClr>
                </a:solidFill>
                <a:latin typeface="????"/>
                <a:cs typeface="????"/>
              </a:rPr>
              <a:t>二、</a:t>
            </a:r>
            <a:r>
              <a:rPr lang="zh-CN" altLang="en-US" dirty="0">
                <a:solidFill>
                  <a:schemeClr val="tx1"/>
                </a:solidFill>
                <a:latin typeface="微软雅黑" pitchFamily="34" charset="-122"/>
                <a:ea typeface="微软雅黑" pitchFamily="34" charset="-122"/>
              </a:rPr>
              <a:t>主要</a:t>
            </a:r>
            <a:r>
              <a:rPr lang="zh-CN" altLang="en-US" dirty="0" smtClean="0">
                <a:solidFill>
                  <a:schemeClr val="tx1"/>
                </a:solidFill>
                <a:latin typeface="微软雅黑" pitchFamily="34" charset="-122"/>
                <a:ea typeface="微软雅黑" pitchFamily="34" charset="-122"/>
              </a:rPr>
              <a:t>资源</a:t>
            </a:r>
            <a:r>
              <a:rPr lang="zh-CN" altLang="en-US" dirty="0">
                <a:solidFill>
                  <a:schemeClr val="tx1"/>
                </a:solidFill>
                <a:latin typeface="微软雅黑" pitchFamily="34" charset="-122"/>
                <a:ea typeface="微软雅黑" pitchFamily="34" charset="-122"/>
              </a:rPr>
              <a:t>安排</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17/3/16</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1</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66521583"/>
              </p:ext>
            </p:extLst>
          </p:nvPr>
        </p:nvGraphicFramePr>
        <p:xfrm>
          <a:off x="815413" y="1052737"/>
          <a:ext cx="11041227" cy="5198119"/>
        </p:xfrm>
        <a:graphic>
          <a:graphicData uri="http://schemas.openxmlformats.org/drawingml/2006/table">
            <a:tbl>
              <a:tblPr>
                <a:tableStyleId>{5C22544A-7EE6-4342-B048-85BDC9FD1C3A}</a:tableStyleId>
              </a:tblPr>
              <a:tblGrid>
                <a:gridCol w="672075"/>
                <a:gridCol w="1152128"/>
                <a:gridCol w="9217024"/>
              </a:tblGrid>
              <a:tr h="438224">
                <a:tc>
                  <a:txBody>
                    <a:bodyPr/>
                    <a:lstStyle/>
                    <a:p>
                      <a:pPr algn="ctr" rtl="0" fontAlgn="t"/>
                      <a:r>
                        <a:rPr lang="zh-CN" altLang="en-US" sz="1800" u="none" strike="noStrike" dirty="0">
                          <a:solidFill>
                            <a:schemeClr val="bg1"/>
                          </a:solidFill>
                          <a:effectLst/>
                        </a:rPr>
                        <a:t>序号</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dirty="0" smtClean="0">
                          <a:solidFill>
                            <a:schemeClr val="bg1"/>
                          </a:solidFill>
                          <a:effectLst/>
                        </a:rPr>
                        <a:t>角色</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kern="1200" dirty="0" smtClean="0">
                          <a:solidFill>
                            <a:schemeClr val="bg1"/>
                          </a:solidFill>
                          <a:effectLst/>
                          <a:latin typeface="+mn-lt"/>
                          <a:ea typeface="+mn-ea"/>
                          <a:cs typeface="+mn-cs"/>
                        </a:rPr>
                        <a:t>简要介绍</a:t>
                      </a:r>
                      <a:endParaRPr lang="zh-CN" altLang="en-US" sz="1800" u="none" strike="noStrike" kern="1200" dirty="0">
                        <a:solidFill>
                          <a:schemeClr val="bg1"/>
                        </a:solidFill>
                        <a:effectLst/>
                        <a:latin typeface="+mn-lt"/>
                        <a:ea typeface="+mn-ea"/>
                        <a:cs typeface="+mn-cs"/>
                      </a:endParaRPr>
                    </a:p>
                  </a:txBody>
                  <a:tcPr marL="10160" marR="10160" marT="7620" marB="0">
                    <a:solidFill>
                      <a:schemeClr val="accent1"/>
                    </a:solidFill>
                  </a:tcPr>
                </a:tc>
              </a:tr>
              <a:tr h="569887">
                <a:tc>
                  <a:txBody>
                    <a:bodyPr/>
                    <a:lstStyle/>
                    <a:p>
                      <a:pPr algn="ctr" fontAlgn="t"/>
                      <a:r>
                        <a:rPr lang="zh-CN" altLang="zh-CN" sz="1200" b="0" i="0" u="none" strike="noStrike" dirty="0" smtClean="0">
                          <a:solidFill>
                            <a:srgbClr val="000000"/>
                          </a:solidFill>
                          <a:effectLst/>
                          <a:latin typeface="Calibri"/>
                        </a:rPr>
                        <a:t>1</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业务咨询总监</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现任天睿公司业务咨询总监。拥有</a:t>
                      </a:r>
                      <a:r>
                        <a:rPr lang="en-US" altLang="zh-CN" sz="1200" b="0" i="0" u="none" strike="noStrike" dirty="0">
                          <a:solidFill>
                            <a:srgbClr val="000000"/>
                          </a:solidFill>
                          <a:effectLst/>
                          <a:latin typeface="Calibri"/>
                        </a:rPr>
                        <a:t>17</a:t>
                      </a:r>
                      <a:r>
                        <a:rPr lang="zh-CN" altLang="en-US" sz="1200" b="0" i="0" u="none" strike="noStrike" dirty="0">
                          <a:solidFill>
                            <a:srgbClr val="000000"/>
                          </a:solidFill>
                          <a:effectLst/>
                          <a:latin typeface="Calibri"/>
                        </a:rPr>
                        <a:t>年的业务咨询从业经验，重要的经验包括数据仓库应用规划、精准营销、客户关系管理</a:t>
                      </a:r>
                      <a:r>
                        <a:rPr lang="en-US" altLang="zh-CN" sz="1200" b="0" i="0" u="none" strike="noStrike" dirty="0">
                          <a:solidFill>
                            <a:srgbClr val="000000"/>
                          </a:solidFill>
                          <a:effectLst/>
                          <a:latin typeface="Calibri"/>
                        </a:rPr>
                        <a:t>CRM</a:t>
                      </a:r>
                      <a:r>
                        <a:rPr lang="zh-CN" altLang="en-US" sz="1200" b="0" i="0" u="none" strike="noStrike" dirty="0">
                          <a:solidFill>
                            <a:srgbClr val="000000"/>
                          </a:solidFill>
                          <a:effectLst/>
                          <a:latin typeface="Calibri"/>
                        </a:rPr>
                        <a:t>、数据治理、风险管理等等</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2</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现任天睿公司资深业务咨询顾问，拥有超过</a:t>
                      </a:r>
                      <a:r>
                        <a:rPr lang="en-US" altLang="zh-CN" sz="1200" b="0" i="0" u="none" strike="noStrike" kern="1200" dirty="0">
                          <a:solidFill>
                            <a:srgbClr val="000000"/>
                          </a:solidFill>
                          <a:effectLst/>
                          <a:latin typeface="Calibri"/>
                          <a:ea typeface="+mn-ea"/>
                          <a:cs typeface="+mn-cs"/>
                        </a:rPr>
                        <a:t>17</a:t>
                      </a:r>
                      <a:r>
                        <a:rPr lang="zh-CN" altLang="en-US" sz="1200" b="0" i="0" u="none" strike="noStrike" kern="1200" dirty="0">
                          <a:solidFill>
                            <a:srgbClr val="000000"/>
                          </a:solidFill>
                          <a:effectLst/>
                          <a:latin typeface="Calibri"/>
                          <a:ea typeface="+mn-ea"/>
                          <a:cs typeface="+mn-cs"/>
                        </a:rPr>
                        <a:t>年的银行</a:t>
                      </a:r>
                      <a:r>
                        <a:rPr lang="en-US" altLang="zh-CN" sz="1200" b="0" i="0" u="none" strike="noStrike" kern="1200" dirty="0">
                          <a:solidFill>
                            <a:srgbClr val="000000"/>
                          </a:solidFill>
                          <a:effectLst/>
                          <a:latin typeface="Calibri"/>
                          <a:ea typeface="+mn-ea"/>
                          <a:cs typeface="+mn-cs"/>
                        </a:rPr>
                        <a:t>IT</a:t>
                      </a:r>
                      <a:r>
                        <a:rPr lang="zh-CN" altLang="en-US" sz="1200" b="0" i="0" u="none" strike="noStrike" kern="1200" dirty="0">
                          <a:solidFill>
                            <a:srgbClr val="000000"/>
                          </a:solidFill>
                          <a:effectLst/>
                          <a:latin typeface="Calibri"/>
                          <a:ea typeface="+mn-ea"/>
                          <a:cs typeface="+mn-cs"/>
                        </a:rPr>
                        <a:t>从业经验，参与银行各领域的系统建设，熟悉银行业务和业务整合，在信息建模方面积累丰富的经验。目前负责数据治理领域的相关咨询工作，及数据治理下的相关专题咨询工作，负责企业级业务信息模型建立的相关咨询，负责风险领域、客户领域业务信息模型的相关业务咨询。先后参与宁波银行、广州农商行、安徽农联社、杭州银行数据治理咨询</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3</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a:t>
                      </a:r>
                      <a:r>
                        <a:rPr lang="zh-CN" altLang="en-US" sz="1200" b="0" i="0" u="none" strike="noStrike" kern="1200" dirty="0" smtClean="0">
                          <a:solidFill>
                            <a:srgbClr val="000000"/>
                          </a:solidFill>
                          <a:effectLst/>
                          <a:latin typeface="Calibri"/>
                          <a:ea typeface="+mn-ea"/>
                          <a:cs typeface="+mn-cs"/>
                        </a:rPr>
                        <a:t>业务咨询顾问</a:t>
                      </a:r>
                      <a:r>
                        <a:rPr lang="zh-CN" altLang="en-US" sz="1200" b="0" i="0" u="none" strike="noStrike" kern="1200" dirty="0">
                          <a:solidFill>
                            <a:srgbClr val="000000"/>
                          </a:solidFill>
                          <a:effectLst/>
                          <a:latin typeface="Calibri"/>
                          <a:ea typeface="+mn-ea"/>
                          <a:cs typeface="+mn-cs"/>
                        </a:rPr>
                        <a:t>，有</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年的银行工作经验和</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业务咨询从业经验。熟悉银行业务流程和金融产品，具备专业会计和金融知识，具有注册会计师资格；对银行全面风险管理体系和风险数据有较深刻的理解，熟悉银行营销流程和管理方法；熟悉银行数据治理体系；同时，对基于数据仓库的业务应用有丰富的经验。先后参与兴业银行、宁波银行、常熟农商银行、上海农商行、杭州银行数据治理咨询</a:t>
                      </a:r>
                    </a:p>
                  </a:txBody>
                  <a:tcPr marL="8467" marR="8467" marT="6350" marB="0" anchor="ctr"/>
                </a:tc>
              </a:tr>
              <a:tr h="737243">
                <a:tc>
                  <a:txBody>
                    <a:bodyPr/>
                    <a:lstStyle/>
                    <a:p>
                      <a:pPr algn="ctr" fontAlgn="t"/>
                      <a:r>
                        <a:rPr lang="en-US" altLang="zh-CN" sz="1200" b="0" i="0" u="none" strike="noStrike" dirty="0" smtClean="0">
                          <a:solidFill>
                            <a:srgbClr val="000000"/>
                          </a:solidFill>
                          <a:effectLst/>
                          <a:latin typeface="Calibri"/>
                        </a:rPr>
                        <a:t>4</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现任天睿公司高级业务咨询顾问，近</a:t>
                      </a:r>
                      <a:r>
                        <a:rPr lang="en-US" altLang="zh-CN" sz="1200" b="0" i="0" u="none" strike="noStrike" dirty="0">
                          <a:solidFill>
                            <a:srgbClr val="000000"/>
                          </a:solidFill>
                          <a:effectLst/>
                          <a:latin typeface="Calibri"/>
                        </a:rPr>
                        <a:t>7</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和金融</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从业经验。精通银行业务和系统知识，熟悉银行业务数据。先后参与常熟农商银行、安徽农联社、杭州银行数据治理咨询，以及宁波银行客户领域集市建设。对数据治理、数据治理体系规划和数据标准咨询以及领域集市应用规划咨询等都有丰富的经验</a:t>
                      </a:r>
                    </a:p>
                  </a:txBody>
                  <a:tcPr marL="8467" marR="8467" marT="6350" marB="0" anchor="ctr"/>
                </a:tc>
              </a:tr>
              <a:tr h="720080">
                <a:tc>
                  <a:txBody>
                    <a:bodyPr/>
                    <a:lstStyle/>
                    <a:p>
                      <a:pPr algn="ctr" fontAlgn="t"/>
                      <a:r>
                        <a:rPr lang="en-US" altLang="zh-CN" sz="1200" b="0" i="0" u="none" strike="noStrike" dirty="0" smtClean="0">
                          <a:solidFill>
                            <a:srgbClr val="000000"/>
                          </a:solidFill>
                          <a:effectLst/>
                          <a:latin typeface="Calibri"/>
                        </a:rPr>
                        <a:t>5</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现任天睿公司高级业务咨询顾问，有</a:t>
                      </a:r>
                      <a:r>
                        <a:rPr lang="en-US" altLang="zh-CN" sz="1200" b="0" i="0" u="none" strike="noStrike" dirty="0">
                          <a:solidFill>
                            <a:srgbClr val="000000"/>
                          </a:solidFill>
                          <a:effectLst/>
                          <a:latin typeface="Calibri"/>
                        </a:rPr>
                        <a:t>4</a:t>
                      </a:r>
                      <a:r>
                        <a:rPr lang="zh-CN" altLang="en-US" sz="1200" b="0" i="0" u="none" strike="noStrike" dirty="0">
                          <a:solidFill>
                            <a:srgbClr val="000000"/>
                          </a:solidFill>
                          <a:effectLst/>
                          <a:latin typeface="Calibri"/>
                        </a:rPr>
                        <a:t>年以上的业务咨询工作经历及近</a:t>
                      </a:r>
                      <a:r>
                        <a:rPr lang="en-US" altLang="zh-CN" sz="1200" b="0" i="0" u="none" strike="noStrike" dirty="0">
                          <a:solidFill>
                            <a:srgbClr val="000000"/>
                          </a:solidFill>
                          <a:effectLst/>
                          <a:latin typeface="Calibri"/>
                        </a:rPr>
                        <a:t>3</a:t>
                      </a:r>
                      <a:r>
                        <a:rPr lang="zh-CN" altLang="en-US" sz="1200" b="0" i="0" u="none" strike="noStrike" dirty="0">
                          <a:solidFill>
                            <a:srgbClr val="000000"/>
                          </a:solidFill>
                          <a:effectLst/>
                          <a:latin typeface="Calibri"/>
                        </a:rPr>
                        <a:t>年银行业从业经验。熟悉银行主要业务和管理特点，精通银行主要风险管理方法和技术，擅长对公和零售内部评级体系的咨询和</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系统实施，以及针对操作、运营、贷后风险的监测体系构建</a:t>
                      </a:r>
                    </a:p>
                  </a:txBody>
                  <a:tcPr marL="8467" marR="8467" marT="6350" marB="0" anchor="ctr"/>
                </a:tc>
              </a:tr>
              <a:tr h="504056">
                <a:tc>
                  <a:txBody>
                    <a:bodyPr/>
                    <a:lstStyle/>
                    <a:p>
                      <a:pPr algn="ctr" fontAlgn="t"/>
                      <a:r>
                        <a:rPr lang="en-US" altLang="zh-CN" sz="1200" b="0" i="0" u="none" strike="noStrike" dirty="0" smtClean="0">
                          <a:solidFill>
                            <a:srgbClr val="000000"/>
                          </a:solidFill>
                          <a:effectLst/>
                          <a:latin typeface="Calibri"/>
                        </a:rPr>
                        <a:t>6</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现任天睿公司业务咨询顾问，</a:t>
                      </a:r>
                      <a:r>
                        <a:rPr lang="en-US" altLang="zh-CN" sz="1200" b="0" i="0" u="none" strike="noStrike" dirty="0">
                          <a:solidFill>
                            <a:srgbClr val="000000"/>
                          </a:solidFill>
                          <a:effectLst/>
                          <a:latin typeface="Calibri"/>
                        </a:rPr>
                        <a:t>2</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和业务咨询从业经验，先后参与安徽农联社、杭州银行数据治理方面的项目经验</a:t>
                      </a:r>
                    </a:p>
                  </a:txBody>
                  <a:tcPr marL="8467" marR="8467" marT="6350" marB="0" anchor="ctr"/>
                </a:tc>
              </a:tr>
              <a:tr h="504055">
                <a:tc>
                  <a:txBody>
                    <a:bodyPr/>
                    <a:lstStyle/>
                    <a:p>
                      <a:pPr marL="0" algn="ctr" defTabSz="457200" rtl="0" eaLnBrk="1" fontAlgn="t" latinLnBrk="0" hangingPunct="1"/>
                      <a:r>
                        <a:rPr lang="en-US" altLang="zh-CN" sz="1200" b="0" i="0" u="none" strike="noStrike" kern="1200" dirty="0" smtClean="0">
                          <a:solidFill>
                            <a:srgbClr val="000000"/>
                          </a:solidFill>
                          <a:effectLst/>
                          <a:latin typeface="Calibri"/>
                          <a:ea typeface="+mn-ea"/>
                          <a:cs typeface="+mn-cs"/>
                        </a:rPr>
                        <a:t>7</a:t>
                      </a:r>
                      <a:endParaRPr lang="en-US" sz="1200" b="0" i="0" u="none" strike="noStrike" kern="1200" dirty="0">
                        <a:solidFill>
                          <a:srgbClr val="000000"/>
                        </a:solidFill>
                        <a:effectLst/>
                        <a:latin typeface="Calibri"/>
                        <a:ea typeface="+mn-ea"/>
                        <a:cs typeface="+mn-cs"/>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marL="0" algn="l" defTabSz="457200" rtl="0" eaLnBrk="1" fontAlgn="t" latinLnBrk="0" hangingPunct="1"/>
                      <a:r>
                        <a:rPr lang="zh-CN" altLang="en-US" sz="1200" b="0" i="0" u="none" strike="noStrike" kern="1200" dirty="0">
                          <a:solidFill>
                            <a:srgbClr val="000000"/>
                          </a:solidFill>
                          <a:effectLst/>
                          <a:latin typeface="Calibri"/>
                          <a:ea typeface="+mn-ea"/>
                          <a:cs typeface="+mn-cs"/>
                        </a:rPr>
                        <a:t>现任天睿公司业务咨询顾问，</a:t>
                      </a:r>
                      <a:r>
                        <a:rPr lang="en-US" altLang="zh-CN" sz="1200" b="0" i="0" u="none" strike="noStrike" kern="1200" dirty="0">
                          <a:solidFill>
                            <a:srgbClr val="000000"/>
                          </a:solidFill>
                          <a:effectLst/>
                          <a:latin typeface="Calibri"/>
                          <a:ea typeface="+mn-ea"/>
                          <a:cs typeface="+mn-cs"/>
                        </a:rPr>
                        <a:t>2</a:t>
                      </a:r>
                      <a:r>
                        <a:rPr lang="zh-CN" altLang="en-US" sz="1200" b="0" i="0" u="none" strike="noStrike" kern="1200" dirty="0">
                          <a:solidFill>
                            <a:srgbClr val="000000"/>
                          </a:solidFill>
                          <a:effectLst/>
                          <a:latin typeface="Calibri"/>
                          <a:ea typeface="+mn-ea"/>
                          <a:cs typeface="+mn-cs"/>
                        </a:rPr>
                        <a:t>年的</a:t>
                      </a:r>
                      <a:r>
                        <a:rPr lang="en-US" altLang="zh-CN" sz="1200" b="0" i="0" u="none" strike="noStrike" kern="1200" dirty="0">
                          <a:solidFill>
                            <a:srgbClr val="000000"/>
                          </a:solidFill>
                          <a:effectLst/>
                          <a:latin typeface="Calibri"/>
                          <a:ea typeface="+mn-ea"/>
                          <a:cs typeface="+mn-cs"/>
                        </a:rPr>
                        <a:t>BI</a:t>
                      </a:r>
                      <a:r>
                        <a:rPr lang="zh-CN" altLang="en-US" sz="1200" b="0" i="0" u="none" strike="noStrike" kern="1200" dirty="0">
                          <a:solidFill>
                            <a:srgbClr val="000000"/>
                          </a:solidFill>
                          <a:effectLst/>
                          <a:latin typeface="Calibri"/>
                          <a:ea typeface="+mn-ea"/>
                          <a:cs typeface="+mn-cs"/>
                        </a:rPr>
                        <a:t>和业务咨询从业经验，先后参与安徽农联社、杭州银行数据治理方面的项</a:t>
                      </a:r>
                      <a:r>
                        <a:rPr lang="zh-CN" altLang="en-US" sz="1200" b="0" i="0" u="none" strike="noStrike" kern="1200" dirty="0" smtClean="0">
                          <a:solidFill>
                            <a:srgbClr val="000000"/>
                          </a:solidFill>
                          <a:effectLst/>
                          <a:latin typeface="Calibri"/>
                          <a:ea typeface="+mn-ea"/>
                          <a:cs typeface="+mn-cs"/>
                        </a:rPr>
                        <a:t>目经验</a:t>
                      </a:r>
                      <a:endParaRPr lang="en-US" altLang="zh-CN" sz="1200" b="0" i="0" u="none" strike="noStrike" kern="1200" dirty="0" smtClean="0">
                        <a:solidFill>
                          <a:srgbClr val="000000"/>
                        </a:solidFill>
                        <a:effectLst/>
                        <a:latin typeface="Calibri"/>
                        <a:ea typeface="+mn-ea"/>
                        <a:cs typeface="+mn-cs"/>
                      </a:endParaRPr>
                    </a:p>
                  </a:txBody>
                  <a:tcPr marL="8467" marR="8467" marT="6350" marB="0" anchor="ctr"/>
                </a:tc>
              </a:tr>
            </a:tbl>
          </a:graphicData>
        </a:graphic>
      </p:graphicFrame>
    </p:spTree>
    <p:extLst>
      <p:ext uri="{BB962C8B-B14F-4D97-AF65-F5344CB8AC3E}">
        <p14:creationId xmlns:p14="http://schemas.microsoft.com/office/powerpoint/2010/main" val="230783488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solidFill>
                  <a:schemeClr val="tx1"/>
                </a:solidFill>
                <a:latin typeface="微软雅黑" pitchFamily="34" charset="-122"/>
                <a:ea typeface="微软雅黑" pitchFamily="34" charset="-122"/>
              </a:rPr>
              <a:t> </a:t>
            </a:r>
            <a:r>
              <a:rPr lang="zh-CN" altLang="en-US" dirty="0" smtClean="0">
                <a:solidFill>
                  <a:schemeClr val="tx1"/>
                </a:solidFill>
                <a:latin typeface="微软雅黑" pitchFamily="34" charset="-122"/>
                <a:ea typeface="微软雅黑" pitchFamily="34" charset="-122"/>
              </a:rPr>
              <a:t>三、</a:t>
            </a:r>
            <a:r>
              <a:rPr lang="en-US" altLang="zh-CN" dirty="0" smtClean="0">
                <a:solidFill>
                  <a:schemeClr val="tx1"/>
                </a:solidFill>
                <a:latin typeface="微软雅黑" pitchFamily="34" charset="-122"/>
                <a:ea typeface="微软雅黑" pitchFamily="34" charset="-122"/>
              </a:rPr>
              <a:t>Teradata</a:t>
            </a:r>
            <a:r>
              <a:rPr lang="zh-CN" altLang="en-US" dirty="0">
                <a:solidFill>
                  <a:schemeClr val="tx1"/>
                </a:solidFill>
                <a:latin typeface="微软雅黑" pitchFamily="34" charset="-122"/>
                <a:ea typeface="微软雅黑" pitchFamily="34" charset="-122"/>
              </a:rPr>
              <a:t>国内银行数据治理典型项目</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17/3/16</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2</a:t>
            </a:fld>
            <a:endParaRPr lang="en-US"/>
          </a:p>
        </p:txBody>
      </p:sp>
      <p:graphicFrame>
        <p:nvGraphicFramePr>
          <p:cNvPr id="8" name="表格 8"/>
          <p:cNvGraphicFramePr>
            <a:graphicFrameLocks noGrp="1"/>
          </p:cNvGraphicFramePr>
          <p:nvPr>
            <p:extLst>
              <p:ext uri="{D42A27DB-BD31-4B8C-83A1-F6EECF244321}">
                <p14:modId xmlns:p14="http://schemas.microsoft.com/office/powerpoint/2010/main" val="1040106853"/>
              </p:ext>
            </p:extLst>
          </p:nvPr>
        </p:nvGraphicFramePr>
        <p:xfrm>
          <a:off x="476407" y="844064"/>
          <a:ext cx="11476244" cy="5858501"/>
        </p:xfrm>
        <a:graphic>
          <a:graphicData uri="http://schemas.openxmlformats.org/drawingml/2006/table">
            <a:tbl>
              <a:tblPr firstRow="1" bandRow="1">
                <a:tableStyleId>{073A0DAA-6AF3-43AB-8588-CEC1D06C72B9}</a:tableStyleId>
              </a:tblPr>
              <a:tblGrid>
                <a:gridCol w="642960"/>
                <a:gridCol w="1809720"/>
                <a:gridCol w="2589512"/>
                <a:gridCol w="5583635"/>
                <a:gridCol w="850417"/>
              </a:tblGrid>
              <a:tr h="263264">
                <a:tc>
                  <a:txBody>
                    <a:bodyPr/>
                    <a:lstStyle/>
                    <a:p>
                      <a:pPr algn="ctr">
                        <a:lnSpc>
                          <a:spcPct val="115000"/>
                        </a:lnSpc>
                        <a:spcAft>
                          <a:spcPts val="0"/>
                        </a:spcAft>
                      </a:pPr>
                      <a:endParaRPr lang="en-US" sz="1400" dirty="0">
                        <a:effectLst/>
                        <a:latin typeface="微软雅黑" panose="020B0503020204020204" pitchFamily="34" charset="-122"/>
                        <a:ea typeface="微软雅黑" panose="020B0503020204020204" pitchFamily="34" charset="-122"/>
                        <a:cs typeface="Times New Roman"/>
                      </a:endParaRPr>
                    </a:p>
                  </a:txBody>
                  <a:tcPr marT="0" marB="0" anchor="ctr"/>
                </a:tc>
                <a:tc>
                  <a:txBody>
                    <a:bodyPr/>
                    <a:lstStyle/>
                    <a:p>
                      <a:pPr algn="ctr">
                        <a:lnSpc>
                          <a:spcPct val="115000"/>
                        </a:lnSpc>
                        <a:spcAft>
                          <a:spcPts val="0"/>
                        </a:spcAft>
                      </a:pP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客户</a:t>
                      </a:r>
                      <a:r>
                        <a:rPr lang="en-US" altLang="zh-CN" sz="1400" dirty="0" smtClean="0">
                          <a:effectLst/>
                          <a:latin typeface="微软雅黑" panose="020B0503020204020204" pitchFamily="34" charset="-122"/>
                          <a:ea typeface="微软雅黑" panose="020B0503020204020204" pitchFamily="34" charset="-122"/>
                        </a:rPr>
                        <a:t>/</a:t>
                      </a:r>
                      <a:r>
                        <a:rPr lang="zh-CN" altLang="en-US" sz="1400" dirty="0" smtClean="0">
                          <a:effectLst/>
                          <a:latin typeface="微软雅黑" panose="020B0503020204020204" pitchFamily="34" charset="-122"/>
                          <a:ea typeface="微软雅黑" panose="020B0503020204020204" pitchFamily="34" charset="-122"/>
                        </a:rPr>
                        <a:t>项目名称</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内容概要</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rPr>
                        <a:t>年份</a:t>
                      </a:r>
                      <a:endParaRPr lang="en-US" sz="1400" dirty="0">
                        <a:effectLst/>
                        <a:latin typeface="微软雅黑" pitchFamily="34" charset="-122"/>
                        <a:ea typeface="微软雅黑" pitchFamily="34" charset="-122"/>
                        <a:cs typeface="Times New Roman"/>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光大银行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数据治理规划，数据标准及数据管控平台</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2009</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国家开发银行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客户数据标准化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数据标准制定与落地</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2010</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兴业银行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基础数据标准、理财数据标准及统计数据标准制定和差异分析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2011</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2012</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5</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中信银行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x-none" sz="1100" kern="1200" dirty="0" smtClean="0">
                          <a:effectLst/>
                          <a:latin typeface="微软雅黑" panose="020B0503020204020204" pitchFamily="34" charset="-122"/>
                          <a:ea typeface="微软雅黑" panose="020B0503020204020204" pitchFamily="34" charset="-122"/>
                        </a:rPr>
                        <a:t>数据治理体系规划</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6</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宁波银行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数据治理体系规划，风险管理数据标准、基础数据标准制定质量评估、差异分析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7</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常熟农商行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数据治理体系规划，基础数据标准制定和差异分析，平台建设</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2014</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8</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四川</a:t>
                      </a:r>
                      <a:r>
                        <a:rPr lang="zh-CN" altLang="en-US" sz="1200" kern="1200" dirty="0" smtClean="0">
                          <a:effectLst/>
                          <a:latin typeface="微软雅黑" panose="020B0503020204020204" pitchFamily="34" charset="-122"/>
                          <a:ea typeface="微软雅黑" panose="020B0503020204020204" pitchFamily="34" charset="-122"/>
                        </a:rPr>
                        <a:t>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9</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广州农商行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数据管控体系建设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10</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安徽省农联社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r>
                        <a:rPr lang="en-US" altLang="zh-CN" sz="1100" kern="1200" dirty="0" smtClean="0">
                          <a:effectLst/>
                          <a:latin typeface="微软雅黑" panose="020B0503020204020204" pitchFamily="34" charset="-122"/>
                          <a:ea typeface="微软雅黑" panose="020B0503020204020204" pitchFamily="34" charset="-122"/>
                        </a:rPr>
                        <a:t>East2.0</a:t>
                      </a:r>
                      <a:r>
                        <a:rPr lang="zh-CN" altLang="en-US" sz="1100" kern="1200" dirty="0" smtClean="0">
                          <a:effectLst/>
                          <a:latin typeface="微软雅黑" panose="020B0503020204020204" pitchFamily="34" charset="-122"/>
                          <a:ea typeface="微软雅黑" panose="020B0503020204020204" pitchFamily="34" charset="-122"/>
                        </a:rPr>
                        <a:t>报送数据质量评估及建议，平台建设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x-none" sz="1200" kern="1200" dirty="0">
                          <a:effectLst/>
                          <a:latin typeface="微软雅黑" panose="020B0503020204020204" pitchFamily="34" charset="-122"/>
                          <a:ea typeface="微软雅黑" panose="020B0503020204020204" pitchFamily="34" charset="-122"/>
                        </a:rPr>
                        <a:t>11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上海农商行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数据治理体系规划，监管指标数据标准制定和差异分析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天津银行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altLang="zh-CN" sz="1200" kern="1200" dirty="0" smtClean="0">
                          <a:effectLst/>
                          <a:latin typeface="微软雅黑" panose="020B0503020204020204" pitchFamily="34" charset="-122"/>
                          <a:ea typeface="微软雅黑" panose="020B0503020204020204" pitchFamily="34" charset="-122"/>
                        </a:rPr>
                        <a:t>14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solidFill>
                            <a:schemeClr val="dk1"/>
                          </a:solidFill>
                          <a:effectLst/>
                          <a:latin typeface="微软雅黑" pitchFamily="34" charset="-122"/>
                          <a:ea typeface="微软雅黑" pitchFamily="34" charset="-122"/>
                          <a:cs typeface="+mn-cs"/>
                        </a:rPr>
                        <a:t>广东省农联社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altLang="zh-CN"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bl>
          </a:graphicData>
        </a:graphic>
      </p:graphicFrame>
    </p:spTree>
    <p:extLst>
      <p:ext uri="{BB962C8B-B14F-4D97-AF65-F5344CB8AC3E}">
        <p14:creationId xmlns:p14="http://schemas.microsoft.com/office/powerpoint/2010/main" val="99180157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16" tIns="45718" rIns="91416" bIns="45718" rtlCol="0" anchor="ctr">
            <a:normAutofit/>
          </a:bodyPr>
          <a:lstStyle/>
          <a:p>
            <a:r>
              <a:rPr lang="zh-CN" altLang="en-US" dirty="0" smtClean="0">
                <a:latin typeface="微软雅黑" pitchFamily="34" charset="-122"/>
                <a:ea typeface="微软雅黑" pitchFamily="34" charset="-122"/>
                <a:sym typeface="Arial" pitchFamily="34" charset="0"/>
              </a:rPr>
              <a:t>发现各种不同的数据问题</a:t>
            </a:r>
            <a:r>
              <a:rPr lang="en-US" altLang="zh-CN" dirty="0" smtClean="0">
                <a:latin typeface="微软雅黑" pitchFamily="34" charset="-122"/>
                <a:ea typeface="微软雅黑" pitchFamily="34" charset="-122"/>
                <a:sym typeface="Arial" pitchFamily="34" charset="0"/>
              </a:rPr>
              <a:t>……</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5754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sp>
        <p:nvSpPr>
          <p:cNvPr id="153" name="Rectangle 152"/>
          <p:cNvSpPr/>
          <p:nvPr/>
        </p:nvSpPr>
        <p:spPr>
          <a:xfrm>
            <a:off x="1358905" y="24259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100" kern="0" dirty="0">
              <a:solidFill>
                <a:prstClr val="white">
                  <a:lumMod val="50000"/>
                </a:prstClr>
              </a:solidFill>
            </a:endParaRPr>
          </a:p>
          <a:p>
            <a:pPr defTabSz="1218810">
              <a:lnSpc>
                <a:spcPct val="95000"/>
              </a:lnSpc>
            </a:pPr>
            <a:r>
              <a:rPr lang="zh-CN" altLang="en-US" sz="1100" b="1" kern="0" dirty="0">
                <a:solidFill>
                  <a:srgbClr val="FF0000"/>
                </a:solidFill>
              </a:rPr>
              <a:t>数据的冗余复杂</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重复建设，冗余复杂的接</a:t>
            </a:r>
            <a:r>
              <a:rPr lang="zh-CN" altLang="en-US" sz="1100" kern="0" dirty="0">
                <a:solidFill>
                  <a:schemeClr val="tx1"/>
                </a:solidFill>
              </a:rPr>
              <a:t>口</a:t>
            </a:r>
            <a:r>
              <a:rPr lang="zh-CN" altLang="en-US" sz="1100" kern="0" dirty="0" smtClean="0">
                <a:solidFill>
                  <a:schemeClr val="tx1"/>
                </a:solidFill>
              </a:rPr>
              <a:t>，暴露性能问题</a:t>
            </a:r>
            <a:endParaRPr lang="en-US" altLang="zh-CN" sz="1100" kern="0" dirty="0" smtClean="0">
              <a:solidFill>
                <a:schemeClr val="tx1"/>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不同业务和数据主题之间数据摆放架构不清晰</a:t>
            </a:r>
            <a:endParaRPr lang="zh-CN" altLang="en-US" sz="1100" kern="0" dirty="0">
              <a:solidFill>
                <a:schemeClr val="tx1"/>
              </a:solidFill>
            </a:endParaRPr>
          </a:p>
          <a:p>
            <a:pPr marL="285730" indent="-285730" defTabSz="1218810">
              <a:lnSpc>
                <a:spcPct val="95000"/>
              </a:lnSpc>
              <a:buFont typeface="Arial" panose="020B0604020202020204" pitchFamily="34" charset="0"/>
              <a:buChar char="•"/>
            </a:pPr>
            <a:endParaRPr lang="en-US" altLang="en-US" sz="1100" kern="0" dirty="0">
              <a:solidFill>
                <a:prstClr val="white">
                  <a:lumMod val="50000"/>
                </a:prstClr>
              </a:solidFill>
            </a:endParaRPr>
          </a:p>
        </p:txBody>
      </p:sp>
      <p:sp>
        <p:nvSpPr>
          <p:cNvPr id="154" name="Rectangle 153"/>
          <p:cNvSpPr/>
          <p:nvPr/>
        </p:nvSpPr>
        <p:spPr>
          <a:xfrm>
            <a:off x="1447818" y="36203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100" b="1" kern="0" dirty="0">
                <a:solidFill>
                  <a:srgbClr val="FF0000"/>
                </a:solidFill>
              </a:rPr>
              <a:t>资源浪费</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smtClean="0">
                <a:solidFill>
                  <a:schemeClr val="tx1"/>
                </a:solidFill>
              </a:rPr>
              <a:t>重复数据对象和数据</a:t>
            </a:r>
            <a:r>
              <a:rPr lang="zh-CN" altLang="en-US" sz="1100" kern="0" dirty="0">
                <a:solidFill>
                  <a:schemeClr val="tx1"/>
                </a:solidFill>
              </a:rPr>
              <a:t>元素</a:t>
            </a:r>
            <a:endParaRPr lang="en-US" sz="1100" kern="0" dirty="0">
              <a:solidFill>
                <a:schemeClr val="tx1"/>
              </a:solidFill>
            </a:endParaRPr>
          </a:p>
        </p:txBody>
      </p:sp>
      <p:sp>
        <p:nvSpPr>
          <p:cNvPr id="155" name="Rectangle 154"/>
          <p:cNvSpPr/>
          <p:nvPr/>
        </p:nvSpPr>
        <p:spPr>
          <a:xfrm>
            <a:off x="7373119" y="5048421"/>
            <a:ext cx="36504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p>
          <a:p>
            <a:pPr marL="285730" indent="-285730" defTabSz="1218810">
              <a:lnSpc>
                <a:spcPct val="95000"/>
              </a:lnSpc>
              <a:buFont typeface="Arial" panose="020B0604020202020204" pitchFamily="34" charset="0"/>
              <a:buChar char="•"/>
            </a:pPr>
            <a:r>
              <a:rPr lang="zh-CN" altLang="en-US" sz="1100" dirty="0"/>
              <a:t>数据整合不足，还是以贴源为主，导致数据冗余、使用时有多个来源，空间浪费。</a:t>
            </a:r>
            <a:endParaRPr lang="en-US" sz="1100" dirty="0"/>
          </a:p>
        </p:txBody>
      </p:sp>
      <p:sp>
        <p:nvSpPr>
          <p:cNvPr id="156" name="Rectangle 155"/>
          <p:cNvSpPr/>
          <p:nvPr/>
        </p:nvSpPr>
        <p:spPr>
          <a:xfrm>
            <a:off x="8153416" y="3620357"/>
            <a:ext cx="35686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dirty="0">
                <a:solidFill>
                  <a:srgbClr val="FF0000"/>
                </a:solidFill>
              </a:rPr>
              <a:t>数据描述上的管理缺陷</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数据命名上没有规范，各自命名习惯不同，缺乏一致性</a:t>
            </a:r>
            <a:endParaRPr lang="en-US" altLang="zh-CN" sz="1100" dirty="0"/>
          </a:p>
          <a:p>
            <a:pPr marL="285730" indent="-285730" defTabSz="1218810">
              <a:lnSpc>
                <a:spcPct val="95000"/>
              </a:lnSpc>
              <a:buFont typeface="Arial" panose="020B0604020202020204" pitchFamily="34" charset="0"/>
              <a:buChar char="•"/>
            </a:pPr>
            <a:r>
              <a:rPr lang="zh-CN" altLang="en-US" sz="1100" dirty="0"/>
              <a:t>虽然梳理过一期数据地图，但仅做到对需求、应用、输出文件的梳理，但对数据来源，加工衍变的路径缺乏统一管理和记录，对于数据的追根溯源有缺失。</a:t>
            </a:r>
            <a:endParaRPr lang="en-US" sz="1100" dirty="0"/>
          </a:p>
        </p:txBody>
      </p:sp>
      <p:sp>
        <p:nvSpPr>
          <p:cNvPr id="157" name="Rectangle 156"/>
          <p:cNvSpPr/>
          <p:nvPr/>
        </p:nvSpPr>
        <p:spPr>
          <a:xfrm>
            <a:off x="7876726" y="24259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信息有失准确</a:t>
            </a:r>
          </a:p>
          <a:p>
            <a:pPr marL="285730" indent="-285730" defTabSz="1218810">
              <a:lnSpc>
                <a:spcPct val="95000"/>
              </a:lnSpc>
              <a:buFont typeface="Arial" panose="020B0604020202020204" pitchFamily="34" charset="0"/>
              <a:buChar char="•"/>
            </a:pPr>
            <a:r>
              <a:rPr lang="zh-CN" altLang="en-US" sz="1100" dirty="0"/>
              <a:t>数据质量检查缺乏统一的标准，问题暴露后的统一管理和持续监控，还需要加强</a:t>
            </a:r>
            <a:endParaRPr lang="en-US" altLang="zh-CN" sz="1100" dirty="0"/>
          </a:p>
          <a:p>
            <a:pPr marL="285730" indent="-285730" defTabSz="1218810">
              <a:lnSpc>
                <a:spcPct val="95000"/>
              </a:lnSpc>
              <a:buFont typeface="Arial" panose="020B0604020202020204" pitchFamily="34" charset="0"/>
              <a:buChar char="•"/>
            </a:pPr>
            <a:r>
              <a:rPr lang="zh-CN" altLang="en-US" sz="1100" dirty="0"/>
              <a:t>基础数据质量的问题及早暴露才能确保后续指标加工的准确性。</a:t>
            </a:r>
            <a:endParaRPr lang="en-US" altLang="en-US" sz="1100" dirty="0"/>
          </a:p>
        </p:txBody>
      </p:sp>
      <p:sp>
        <p:nvSpPr>
          <p:cNvPr id="158" name="Rectangle 157"/>
          <p:cNvSpPr/>
          <p:nvPr/>
        </p:nvSpPr>
        <p:spPr>
          <a:xfrm>
            <a:off x="1601295" y="49407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数据泄露，在客户、合作方、和监管机构眼中企业的信誉下降</a:t>
            </a:r>
          </a:p>
          <a:p>
            <a:pPr marL="285730" indent="-285730" defTabSz="1218810">
              <a:lnSpc>
                <a:spcPct val="95000"/>
              </a:lnSpc>
              <a:buFont typeface="Arial" panose="020B0604020202020204" pitchFamily="34" charset="0"/>
              <a:buChar char="•"/>
            </a:pPr>
            <a:r>
              <a:rPr lang="zh-CN" altLang="en-US" sz="1200" kern="0" dirty="0">
                <a:solidFill>
                  <a:schemeClr val="tx1"/>
                </a:solidFill>
              </a:rPr>
              <a:t>数据分级：对数据的安全管理等级进行分类，并落实到数据生命周期的管理活动中</a:t>
            </a:r>
            <a:endParaRPr lang="en-US" altLang="en-US" sz="1200" kern="0" dirty="0">
              <a:solidFill>
                <a:schemeClr val="tx1"/>
              </a:solidFill>
            </a:endParaRPr>
          </a:p>
        </p:txBody>
      </p:sp>
      <p:sp>
        <p:nvSpPr>
          <p:cNvPr id="159" name="Rectangle 158"/>
          <p:cNvSpPr/>
          <p:nvPr/>
        </p:nvSpPr>
        <p:spPr>
          <a:xfrm>
            <a:off x="4304460" y="913273"/>
            <a:ext cx="4052141"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债权分类：不同业务部门对其认知不同，口径没有统一</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altLang="zh-CN" sz="1100" dirty="0"/>
          </a:p>
          <a:p>
            <a:pPr marL="285730" indent="-285730" defTabSz="1218780">
              <a:lnSpc>
                <a:spcPct val="95000"/>
              </a:lnSpc>
              <a:buFont typeface="Arial" panose="020B0604020202020204" pitchFamily="34" charset="0"/>
              <a:buChar char="•"/>
            </a:pPr>
            <a:r>
              <a:rPr lang="zh-CN" altLang="en-US" sz="1100" dirty="0"/>
              <a:t>只形成了一些应用级别的数据标准，为形成所里的统一数据标准</a:t>
            </a:r>
            <a:endParaRPr lang="en-US" sz="1100" dirty="0"/>
          </a:p>
        </p:txBody>
      </p:sp>
      <p:grpSp>
        <p:nvGrpSpPr>
          <p:cNvPr id="160" name="Group 159"/>
          <p:cNvGrpSpPr>
            <a:grpSpLocks noChangeAspect="1"/>
          </p:cNvGrpSpPr>
          <p:nvPr/>
        </p:nvGrpSpPr>
        <p:grpSpPr>
          <a:xfrm>
            <a:off x="5407065" y="19257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4218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6154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5965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5544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4218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6258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spTree>
    <p:extLst>
      <p:ext uri="{BB962C8B-B14F-4D97-AF65-F5344CB8AC3E}">
        <p14:creationId xmlns:p14="http://schemas.microsoft.com/office/powerpoint/2010/main" val="3444328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childTnLst>
                                </p:cTn>
                              </p:par>
                              <p:par>
                                <p:cTn id="8" presetID="35" presetClass="path" presetSubtype="0" decel="100000" fill="hold" grpId="1" nodeType="withEffect">
                                  <p:stCondLst>
                                    <p:cond delay="0"/>
                                  </p:stCondLst>
                                  <p:childTnLst>
                                    <p:animMotion origin="layout" path="M 3.05556E-6 -1.35802E-6 L -0.0007 -0.10802 " pathEditMode="relative" rAng="0" ptsTypes="AA">
                                      <p:cBhvr>
                                        <p:cTn id="9" dur="1000" spd="-100000" fill="hold"/>
                                        <p:tgtEl>
                                          <p:spTgt spid="159"/>
                                        </p:tgtEl>
                                        <p:attrNameLst>
                                          <p:attrName>ppt_x</p:attrName>
                                          <p:attrName>ppt_y</p:attrName>
                                        </p:attrNameLst>
                                      </p:cBhvr>
                                      <p:rCtr x="-35" y="-5401"/>
                                    </p:animMotion>
                                  </p:childTnLst>
                                </p:cTn>
                              </p:par>
                              <p:par>
                                <p:cTn id="10" presetID="10" presetClass="entr" presetSubtype="0" fill="hold" nodeType="with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250"/>
                                        <p:tgtEl>
                                          <p:spTgt spid="160"/>
                                        </p:tgtEl>
                                      </p:cBhvr>
                                    </p:animEffect>
                                  </p:childTnLst>
                                </p:cTn>
                              </p:par>
                              <p:par>
                                <p:cTn id="13" presetID="6" presetClass="emph" presetSubtype="0" fill="hold" nodeType="withEffect">
                                  <p:stCondLst>
                                    <p:cond delay="0"/>
                                  </p:stCondLst>
                                  <p:childTnLst>
                                    <p:animScale>
                                      <p:cBhvr>
                                        <p:cTn id="14" dur="10" fill="hold"/>
                                        <p:tgtEl>
                                          <p:spTgt spid="160"/>
                                        </p:tgtEl>
                                      </p:cBhvr>
                                      <p:by x="1000" y="1000"/>
                                    </p:animScale>
                                  </p:childTnLst>
                                </p:cTn>
                              </p:par>
                              <p:par>
                                <p:cTn id="15" presetID="6" presetClass="emph" presetSubtype="0" decel="100000" fill="hold" nodeType="withEffect">
                                  <p:stCondLst>
                                    <p:cond delay="0"/>
                                  </p:stCondLst>
                                  <p:childTnLst>
                                    <p:animScale>
                                      <p:cBhvr>
                                        <p:cTn id="16" dur="1000" fill="hold"/>
                                        <p:tgtEl>
                                          <p:spTgt spid="160"/>
                                        </p:tgtEl>
                                      </p:cBhvr>
                                      <p:by x="9999000" y="9999000"/>
                                    </p:animScale>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7"/>
                                        </p:tgtEl>
                                        <p:attrNameLst>
                                          <p:attrName>style.visibility</p:attrName>
                                        </p:attrNameLst>
                                      </p:cBhvr>
                                      <p:to>
                                        <p:strVal val="visible"/>
                                      </p:to>
                                    </p:set>
                                    <p:animEffect transition="in" filter="fade">
                                      <p:cBhvr>
                                        <p:cTn id="21" dur="500"/>
                                        <p:tgtEl>
                                          <p:spTgt spid="157"/>
                                        </p:tgtEl>
                                      </p:cBhvr>
                                    </p:animEffect>
                                  </p:childTnLst>
                                </p:cTn>
                              </p:par>
                              <p:par>
                                <p:cTn id="22" presetID="35" presetClass="path" presetSubtype="0" decel="100000" fill="hold" grpId="1" nodeType="withEffect">
                                  <p:stCondLst>
                                    <p:cond delay="0"/>
                                  </p:stCondLst>
                                  <p:childTnLst>
                                    <p:animMotion origin="layout" path="M 3.88889E-6 -3.58025E-6 L 0.06944 -3.58025E-6 " pathEditMode="relative" rAng="0" ptsTypes="AA">
                                      <p:cBhvr>
                                        <p:cTn id="23" dur="1000" spd="-100000" fill="hold"/>
                                        <p:tgtEl>
                                          <p:spTgt spid="157"/>
                                        </p:tgtEl>
                                        <p:attrNameLst>
                                          <p:attrName>ppt_x</p:attrName>
                                          <p:attrName>ppt_y</p:attrName>
                                        </p:attrNameLst>
                                      </p:cBhvr>
                                      <p:rCtr x="3472" y="0"/>
                                    </p:animMotion>
                                  </p:childTnLst>
                                </p:cTn>
                              </p:par>
                              <p:par>
                                <p:cTn id="24" presetID="10" presetClass="entr" presetSubtype="0" fill="hold" nodeType="withEffect">
                                  <p:stCondLst>
                                    <p:cond delay="0"/>
                                  </p:stCondLst>
                                  <p:childTnLst>
                                    <p:set>
                                      <p:cBhvr>
                                        <p:cTn id="25" dur="1" fill="hold">
                                          <p:stCondLst>
                                            <p:cond delay="0"/>
                                          </p:stCondLst>
                                        </p:cTn>
                                        <p:tgtEl>
                                          <p:spTgt spid="164"/>
                                        </p:tgtEl>
                                        <p:attrNameLst>
                                          <p:attrName>style.visibility</p:attrName>
                                        </p:attrNameLst>
                                      </p:cBhvr>
                                      <p:to>
                                        <p:strVal val="visible"/>
                                      </p:to>
                                    </p:set>
                                    <p:animEffect transition="in" filter="fade">
                                      <p:cBhvr>
                                        <p:cTn id="26" dur="250"/>
                                        <p:tgtEl>
                                          <p:spTgt spid="164"/>
                                        </p:tgtEl>
                                      </p:cBhvr>
                                    </p:animEffect>
                                  </p:childTnLst>
                                </p:cTn>
                              </p:par>
                              <p:par>
                                <p:cTn id="27" presetID="6" presetClass="emph" presetSubtype="0" fill="hold" nodeType="withEffect">
                                  <p:stCondLst>
                                    <p:cond delay="0"/>
                                  </p:stCondLst>
                                  <p:childTnLst>
                                    <p:animScale>
                                      <p:cBhvr>
                                        <p:cTn id="28" dur="10" fill="hold"/>
                                        <p:tgtEl>
                                          <p:spTgt spid="164"/>
                                        </p:tgtEl>
                                      </p:cBhvr>
                                      <p:by x="1000" y="1000"/>
                                    </p:animScale>
                                  </p:childTnLst>
                                </p:cTn>
                              </p:par>
                              <p:par>
                                <p:cTn id="29" presetID="6" presetClass="emph" presetSubtype="0" decel="100000" fill="hold" nodeType="withEffect">
                                  <p:stCondLst>
                                    <p:cond delay="0"/>
                                  </p:stCondLst>
                                  <p:childTnLst>
                                    <p:animScale>
                                      <p:cBhvr>
                                        <p:cTn id="30" dur="1000" fill="hold"/>
                                        <p:tgtEl>
                                          <p:spTgt spid="164"/>
                                        </p:tgtEl>
                                      </p:cBhvr>
                                      <p:by x="9999000" y="9999000"/>
                                    </p:animScale>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56"/>
                                        </p:tgtEl>
                                        <p:attrNameLst>
                                          <p:attrName>style.visibility</p:attrName>
                                        </p:attrNameLst>
                                      </p:cBhvr>
                                      <p:to>
                                        <p:strVal val="visible"/>
                                      </p:to>
                                    </p:set>
                                    <p:animEffect transition="in" filter="fade">
                                      <p:cBhvr>
                                        <p:cTn id="35" dur="500"/>
                                        <p:tgtEl>
                                          <p:spTgt spid="156"/>
                                        </p:tgtEl>
                                      </p:cBhvr>
                                    </p:animEffect>
                                  </p:childTnLst>
                                </p:cTn>
                              </p:par>
                              <p:par>
                                <p:cTn id="36" presetID="35" presetClass="path" presetSubtype="0" decel="100000" fill="hold" grpId="1" nodeType="withEffect">
                                  <p:stCondLst>
                                    <p:cond delay="0"/>
                                  </p:stCondLst>
                                  <p:childTnLst>
                                    <p:animMotion origin="layout" path="M 2.22222E-6 2.34568E-6 L 0.06944 2.34568E-6 " pathEditMode="relative" rAng="0" ptsTypes="AA">
                                      <p:cBhvr>
                                        <p:cTn id="37" dur="1000" spd="-100000" fill="hold"/>
                                        <p:tgtEl>
                                          <p:spTgt spid="156"/>
                                        </p:tgtEl>
                                        <p:attrNameLst>
                                          <p:attrName>ppt_x</p:attrName>
                                          <p:attrName>ppt_y</p:attrName>
                                        </p:attrNameLst>
                                      </p:cBhvr>
                                      <p:rCtr x="3472" y="0"/>
                                    </p:animMotion>
                                  </p:childTnLst>
                                </p:cTn>
                              </p:par>
                              <p:par>
                                <p:cTn id="38" presetID="10" presetClass="entr" presetSubtype="0" fill="hold" nodeType="withEffect">
                                  <p:stCondLst>
                                    <p:cond delay="0"/>
                                  </p:stCondLst>
                                  <p:childTnLst>
                                    <p:set>
                                      <p:cBhvr>
                                        <p:cTn id="39" dur="1" fill="hold">
                                          <p:stCondLst>
                                            <p:cond delay="0"/>
                                          </p:stCondLst>
                                        </p:cTn>
                                        <p:tgtEl>
                                          <p:spTgt spid="169"/>
                                        </p:tgtEl>
                                        <p:attrNameLst>
                                          <p:attrName>style.visibility</p:attrName>
                                        </p:attrNameLst>
                                      </p:cBhvr>
                                      <p:to>
                                        <p:strVal val="visible"/>
                                      </p:to>
                                    </p:set>
                                    <p:animEffect transition="in" filter="fade">
                                      <p:cBhvr>
                                        <p:cTn id="40" dur="250"/>
                                        <p:tgtEl>
                                          <p:spTgt spid="169"/>
                                        </p:tgtEl>
                                      </p:cBhvr>
                                    </p:animEffect>
                                  </p:childTnLst>
                                </p:cTn>
                              </p:par>
                              <p:par>
                                <p:cTn id="41" presetID="6" presetClass="emph" presetSubtype="0" fill="hold" nodeType="withEffect">
                                  <p:stCondLst>
                                    <p:cond delay="0"/>
                                  </p:stCondLst>
                                  <p:childTnLst>
                                    <p:animScale>
                                      <p:cBhvr>
                                        <p:cTn id="42" dur="10" fill="hold"/>
                                        <p:tgtEl>
                                          <p:spTgt spid="169"/>
                                        </p:tgtEl>
                                      </p:cBhvr>
                                      <p:by x="1000" y="1000"/>
                                    </p:animScale>
                                  </p:childTnLst>
                                </p:cTn>
                              </p:par>
                              <p:par>
                                <p:cTn id="43" presetID="6" presetClass="emph" presetSubtype="0" decel="100000" fill="hold" nodeType="withEffect">
                                  <p:stCondLst>
                                    <p:cond delay="0"/>
                                  </p:stCondLst>
                                  <p:childTnLst>
                                    <p:animScale>
                                      <p:cBhvr>
                                        <p:cTn id="44" dur="1000" fill="hold"/>
                                        <p:tgtEl>
                                          <p:spTgt spid="169"/>
                                        </p:tgtEl>
                                      </p:cBhvr>
                                      <p:by x="9999000" y="9999000"/>
                                    </p:animScale>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5"/>
                                        </p:tgtEl>
                                        <p:attrNameLst>
                                          <p:attrName>style.visibility</p:attrName>
                                        </p:attrNameLst>
                                      </p:cBhvr>
                                      <p:to>
                                        <p:strVal val="visible"/>
                                      </p:to>
                                    </p:set>
                                    <p:animEffect transition="in" filter="fade">
                                      <p:cBhvr>
                                        <p:cTn id="49" dur="500"/>
                                        <p:tgtEl>
                                          <p:spTgt spid="155"/>
                                        </p:tgtEl>
                                      </p:cBhvr>
                                    </p:animEffect>
                                  </p:childTnLst>
                                </p:cTn>
                              </p:par>
                              <p:par>
                                <p:cTn id="50" presetID="35" presetClass="path" presetSubtype="0" decel="100000" fill="hold" grpId="1" nodeType="withEffect">
                                  <p:stCondLst>
                                    <p:cond delay="0"/>
                                  </p:stCondLst>
                                  <p:childTnLst>
                                    <p:animMotion origin="layout" path="M 4.16667E-6 4.69136E-6 L 0.06944 4.69136E-6 " pathEditMode="relative" rAng="0" ptsTypes="AA">
                                      <p:cBhvr>
                                        <p:cTn id="51" dur="1000" spd="-100000" fill="hold"/>
                                        <p:tgtEl>
                                          <p:spTgt spid="155"/>
                                        </p:tgtEl>
                                        <p:attrNameLst>
                                          <p:attrName>ppt_x</p:attrName>
                                          <p:attrName>ppt_y</p:attrName>
                                        </p:attrNameLst>
                                      </p:cBhvr>
                                      <p:rCtr x="3472" y="0"/>
                                    </p:animMotion>
                                  </p:childTnLst>
                                </p:cTn>
                              </p:par>
                              <p:par>
                                <p:cTn id="52" presetID="10" presetClass="entr" presetSubtype="0" fill="hold" nodeType="withEffect">
                                  <p:stCondLst>
                                    <p:cond delay="0"/>
                                  </p:stCondLst>
                                  <p:childTnLst>
                                    <p:set>
                                      <p:cBhvr>
                                        <p:cTn id="53" dur="1" fill="hold">
                                          <p:stCondLst>
                                            <p:cond delay="0"/>
                                          </p:stCondLst>
                                        </p:cTn>
                                        <p:tgtEl>
                                          <p:spTgt spid="174"/>
                                        </p:tgtEl>
                                        <p:attrNameLst>
                                          <p:attrName>style.visibility</p:attrName>
                                        </p:attrNameLst>
                                      </p:cBhvr>
                                      <p:to>
                                        <p:strVal val="visible"/>
                                      </p:to>
                                    </p:set>
                                    <p:animEffect transition="in" filter="fade">
                                      <p:cBhvr>
                                        <p:cTn id="54" dur="250"/>
                                        <p:tgtEl>
                                          <p:spTgt spid="174"/>
                                        </p:tgtEl>
                                      </p:cBhvr>
                                    </p:animEffect>
                                  </p:childTnLst>
                                </p:cTn>
                              </p:par>
                              <p:par>
                                <p:cTn id="55" presetID="6" presetClass="emph" presetSubtype="0" fill="hold" nodeType="withEffect">
                                  <p:stCondLst>
                                    <p:cond delay="0"/>
                                  </p:stCondLst>
                                  <p:childTnLst>
                                    <p:animScale>
                                      <p:cBhvr>
                                        <p:cTn id="56" dur="10" fill="hold"/>
                                        <p:tgtEl>
                                          <p:spTgt spid="174"/>
                                        </p:tgtEl>
                                      </p:cBhvr>
                                      <p:by x="1000" y="1000"/>
                                    </p:animScale>
                                  </p:childTnLst>
                                </p:cTn>
                              </p:par>
                              <p:par>
                                <p:cTn id="57" presetID="6" presetClass="emph" presetSubtype="0" decel="100000" fill="hold" nodeType="withEffect">
                                  <p:stCondLst>
                                    <p:cond delay="0"/>
                                  </p:stCondLst>
                                  <p:childTnLst>
                                    <p:animScale>
                                      <p:cBhvr>
                                        <p:cTn id="58" dur="1000" fill="hold"/>
                                        <p:tgtEl>
                                          <p:spTgt spid="174"/>
                                        </p:tgtEl>
                                      </p:cBhvr>
                                      <p:by x="9999000" y="9999000"/>
                                    </p:animScale>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58"/>
                                        </p:tgtEl>
                                        <p:attrNameLst>
                                          <p:attrName>style.visibility</p:attrName>
                                        </p:attrNameLst>
                                      </p:cBhvr>
                                      <p:to>
                                        <p:strVal val="visible"/>
                                      </p:to>
                                    </p:set>
                                    <p:animEffect transition="in" filter="fade">
                                      <p:cBhvr>
                                        <p:cTn id="63" dur="500"/>
                                        <p:tgtEl>
                                          <p:spTgt spid="158"/>
                                        </p:tgtEl>
                                      </p:cBhvr>
                                    </p:animEffect>
                                  </p:childTnLst>
                                </p:cTn>
                              </p:par>
                              <p:par>
                                <p:cTn id="64" presetID="35" presetClass="path" presetSubtype="0" decel="100000" fill="hold" grpId="1" nodeType="withEffect">
                                  <p:stCondLst>
                                    <p:cond delay="0"/>
                                  </p:stCondLst>
                                  <p:childTnLst>
                                    <p:animMotion origin="layout" path="M 1.94444E-6 -3.58025E-6 L -0.05278 -3.58025E-6 " pathEditMode="relative" rAng="0" ptsTypes="AA">
                                      <p:cBhvr>
                                        <p:cTn id="65" dur="1000" spd="-100000" fill="hold"/>
                                        <p:tgtEl>
                                          <p:spTgt spid="158"/>
                                        </p:tgtEl>
                                        <p:attrNameLst>
                                          <p:attrName>ppt_x</p:attrName>
                                          <p:attrName>ppt_y</p:attrName>
                                        </p:attrNameLst>
                                      </p:cBhvr>
                                      <p:rCtr x="-2639" y="0"/>
                                    </p:animMotion>
                                  </p:childTnLst>
                                </p:cTn>
                              </p:par>
                              <p:par>
                                <p:cTn id="66" presetID="10" presetClass="entr" presetSubtype="0" fill="hold" nodeType="withEffect">
                                  <p:stCondLst>
                                    <p:cond delay="0"/>
                                  </p:stCondLst>
                                  <p:childTnLst>
                                    <p:set>
                                      <p:cBhvr>
                                        <p:cTn id="67" dur="1" fill="hold">
                                          <p:stCondLst>
                                            <p:cond delay="0"/>
                                          </p:stCondLst>
                                        </p:cTn>
                                        <p:tgtEl>
                                          <p:spTgt spid="180"/>
                                        </p:tgtEl>
                                        <p:attrNameLst>
                                          <p:attrName>style.visibility</p:attrName>
                                        </p:attrNameLst>
                                      </p:cBhvr>
                                      <p:to>
                                        <p:strVal val="visible"/>
                                      </p:to>
                                    </p:set>
                                    <p:animEffect transition="in" filter="fade">
                                      <p:cBhvr>
                                        <p:cTn id="68" dur="250"/>
                                        <p:tgtEl>
                                          <p:spTgt spid="180"/>
                                        </p:tgtEl>
                                      </p:cBhvr>
                                    </p:animEffect>
                                  </p:childTnLst>
                                </p:cTn>
                              </p:par>
                              <p:par>
                                <p:cTn id="69" presetID="6" presetClass="emph" presetSubtype="0" fill="hold" nodeType="withEffect">
                                  <p:stCondLst>
                                    <p:cond delay="0"/>
                                  </p:stCondLst>
                                  <p:childTnLst>
                                    <p:animScale>
                                      <p:cBhvr>
                                        <p:cTn id="70" dur="10" fill="hold"/>
                                        <p:tgtEl>
                                          <p:spTgt spid="180"/>
                                        </p:tgtEl>
                                      </p:cBhvr>
                                      <p:by x="1000" y="1000"/>
                                    </p:animScale>
                                  </p:childTnLst>
                                </p:cTn>
                              </p:par>
                              <p:par>
                                <p:cTn id="71" presetID="6" presetClass="emph" presetSubtype="0" decel="100000" fill="hold" nodeType="withEffect">
                                  <p:stCondLst>
                                    <p:cond delay="0"/>
                                  </p:stCondLst>
                                  <p:childTnLst>
                                    <p:animScale>
                                      <p:cBhvr>
                                        <p:cTn id="72" dur="1000" fill="hold"/>
                                        <p:tgtEl>
                                          <p:spTgt spid="180"/>
                                        </p:tgtEl>
                                      </p:cBhvr>
                                      <p:by x="9999000" y="9999000"/>
                                    </p:animScale>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54"/>
                                        </p:tgtEl>
                                        <p:attrNameLst>
                                          <p:attrName>style.visibility</p:attrName>
                                        </p:attrNameLst>
                                      </p:cBhvr>
                                      <p:to>
                                        <p:strVal val="visible"/>
                                      </p:to>
                                    </p:set>
                                    <p:animEffect transition="in" filter="fade">
                                      <p:cBhvr>
                                        <p:cTn id="77" dur="500"/>
                                        <p:tgtEl>
                                          <p:spTgt spid="154"/>
                                        </p:tgtEl>
                                      </p:cBhvr>
                                    </p:animEffect>
                                  </p:childTnLst>
                                </p:cTn>
                              </p:par>
                              <p:par>
                                <p:cTn id="78" presetID="35" presetClass="path" presetSubtype="0" decel="100000" fill="hold" grpId="1" nodeType="withEffect">
                                  <p:stCondLst>
                                    <p:cond delay="0"/>
                                  </p:stCondLst>
                                  <p:childTnLst>
                                    <p:animMotion origin="layout" path="M -3.33333E-6 -3.58025E-6 L -0.05277 -3.58025E-6 " pathEditMode="relative" rAng="0" ptsTypes="AA">
                                      <p:cBhvr>
                                        <p:cTn id="79" dur="1000" spd="-100000" fill="hold"/>
                                        <p:tgtEl>
                                          <p:spTgt spid="154"/>
                                        </p:tgtEl>
                                        <p:attrNameLst>
                                          <p:attrName>ppt_x</p:attrName>
                                          <p:attrName>ppt_y</p:attrName>
                                        </p:attrNameLst>
                                      </p:cBhvr>
                                      <p:rCtr x="-2639" y="0"/>
                                    </p:animMotion>
                                  </p:childTnLst>
                                </p:cTn>
                              </p:par>
                              <p:par>
                                <p:cTn id="80" presetID="10" presetClass="entr" presetSubtype="0" fill="hold" nodeType="withEffect">
                                  <p:stCondLst>
                                    <p:cond delay="0"/>
                                  </p:stCondLst>
                                  <p:childTnLst>
                                    <p:set>
                                      <p:cBhvr>
                                        <p:cTn id="81" dur="1" fill="hold">
                                          <p:stCondLst>
                                            <p:cond delay="0"/>
                                          </p:stCondLst>
                                        </p:cTn>
                                        <p:tgtEl>
                                          <p:spTgt spid="190"/>
                                        </p:tgtEl>
                                        <p:attrNameLst>
                                          <p:attrName>style.visibility</p:attrName>
                                        </p:attrNameLst>
                                      </p:cBhvr>
                                      <p:to>
                                        <p:strVal val="visible"/>
                                      </p:to>
                                    </p:set>
                                    <p:animEffect transition="in" filter="fade">
                                      <p:cBhvr>
                                        <p:cTn id="82" dur="250"/>
                                        <p:tgtEl>
                                          <p:spTgt spid="190"/>
                                        </p:tgtEl>
                                      </p:cBhvr>
                                    </p:animEffect>
                                  </p:childTnLst>
                                </p:cTn>
                              </p:par>
                              <p:par>
                                <p:cTn id="83" presetID="6" presetClass="emph" presetSubtype="0" fill="hold" nodeType="withEffect">
                                  <p:stCondLst>
                                    <p:cond delay="0"/>
                                  </p:stCondLst>
                                  <p:childTnLst>
                                    <p:animScale>
                                      <p:cBhvr>
                                        <p:cTn id="84" dur="10" fill="hold"/>
                                        <p:tgtEl>
                                          <p:spTgt spid="190"/>
                                        </p:tgtEl>
                                      </p:cBhvr>
                                      <p:by x="1000" y="1000"/>
                                    </p:animScale>
                                  </p:childTnLst>
                                </p:cTn>
                              </p:par>
                              <p:par>
                                <p:cTn id="85" presetID="6" presetClass="emph" presetSubtype="0" decel="100000" fill="hold" nodeType="withEffect">
                                  <p:stCondLst>
                                    <p:cond delay="0"/>
                                  </p:stCondLst>
                                  <p:childTnLst>
                                    <p:animScale>
                                      <p:cBhvr>
                                        <p:cTn id="86" dur="1000" fill="hold"/>
                                        <p:tgtEl>
                                          <p:spTgt spid="190"/>
                                        </p:tgtEl>
                                      </p:cBhvr>
                                      <p:by x="9999000" y="9999000"/>
                                    </p:animScale>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53"/>
                                        </p:tgtEl>
                                        <p:attrNameLst>
                                          <p:attrName>style.visibility</p:attrName>
                                        </p:attrNameLst>
                                      </p:cBhvr>
                                      <p:to>
                                        <p:strVal val="visible"/>
                                      </p:to>
                                    </p:set>
                                    <p:animEffect transition="in" filter="fade">
                                      <p:cBhvr>
                                        <p:cTn id="91" dur="500"/>
                                        <p:tgtEl>
                                          <p:spTgt spid="153"/>
                                        </p:tgtEl>
                                      </p:cBhvr>
                                    </p:animEffect>
                                  </p:childTnLst>
                                </p:cTn>
                              </p:par>
                              <p:par>
                                <p:cTn id="92" presetID="35" presetClass="path" presetSubtype="0" decel="100000" fill="hold" grpId="1" nodeType="withEffect">
                                  <p:stCondLst>
                                    <p:cond delay="0"/>
                                  </p:stCondLst>
                                  <p:childTnLst>
                                    <p:animMotion origin="layout" path="M -3.05556E-6 -3.58025E-6 L -0.05277 -3.58025E-6 " pathEditMode="relative" rAng="0" ptsTypes="AA">
                                      <p:cBhvr>
                                        <p:cTn id="93" dur="1000" spd="-100000" fill="hold"/>
                                        <p:tgtEl>
                                          <p:spTgt spid="153"/>
                                        </p:tgtEl>
                                        <p:attrNameLst>
                                          <p:attrName>ppt_x</p:attrName>
                                          <p:attrName>ppt_y</p:attrName>
                                        </p:attrNameLst>
                                      </p:cBhvr>
                                      <p:rCtr x="-2639" y="0"/>
                                    </p:animMotion>
                                  </p:childTnLst>
                                </p:cTn>
                              </p:par>
                              <p:par>
                                <p:cTn id="94" presetID="10" presetClass="entr" presetSubtype="0" fill="hold" nodeType="withEffect">
                                  <p:stCondLst>
                                    <p:cond delay="10"/>
                                  </p:stCondLst>
                                  <p:childTnLst>
                                    <p:set>
                                      <p:cBhvr>
                                        <p:cTn id="95" dur="1" fill="hold">
                                          <p:stCondLst>
                                            <p:cond delay="0"/>
                                          </p:stCondLst>
                                        </p:cTn>
                                        <p:tgtEl>
                                          <p:spTgt spid="185"/>
                                        </p:tgtEl>
                                        <p:attrNameLst>
                                          <p:attrName>style.visibility</p:attrName>
                                        </p:attrNameLst>
                                      </p:cBhvr>
                                      <p:to>
                                        <p:strVal val="visible"/>
                                      </p:to>
                                    </p:set>
                                    <p:animEffect transition="in" filter="fade">
                                      <p:cBhvr>
                                        <p:cTn id="96" dur="250"/>
                                        <p:tgtEl>
                                          <p:spTgt spid="185"/>
                                        </p:tgtEl>
                                      </p:cBhvr>
                                    </p:animEffect>
                                  </p:childTnLst>
                                </p:cTn>
                              </p:par>
                              <p:par>
                                <p:cTn id="97" presetID="6" presetClass="emph" presetSubtype="0" fill="hold" nodeType="withEffect">
                                  <p:stCondLst>
                                    <p:cond delay="0"/>
                                  </p:stCondLst>
                                  <p:childTnLst>
                                    <p:animScale>
                                      <p:cBhvr>
                                        <p:cTn id="98" dur="10" fill="hold"/>
                                        <p:tgtEl>
                                          <p:spTgt spid="185"/>
                                        </p:tgtEl>
                                      </p:cBhvr>
                                      <p:by x="1000" y="1000"/>
                                    </p:animScale>
                                  </p:childTnLst>
                                </p:cTn>
                              </p:par>
                              <p:par>
                                <p:cTn id="99" presetID="6" presetClass="emph" presetSubtype="0" decel="100000" fill="hold" nodeType="withEffect">
                                  <p:stCondLst>
                                    <p:cond delay="10"/>
                                  </p:stCondLst>
                                  <p:childTnLst>
                                    <p:animScale>
                                      <p:cBhvr>
                                        <p:cTn id="100" dur="1000" fill="hold"/>
                                        <p:tgtEl>
                                          <p:spTgt spid="185"/>
                                        </p:tgtEl>
                                      </p:cBhvr>
                                      <p:by x="9999000" y="9999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3" grpId="1"/>
      <p:bldP spid="154" grpId="0"/>
      <p:bldP spid="154" grpId="1"/>
      <p:bldP spid="155" grpId="0"/>
      <p:bldP spid="155" grpId="1"/>
      <p:bldP spid="156" grpId="0"/>
      <p:bldP spid="156" grpId="1"/>
      <p:bldP spid="157" grpId="0"/>
      <p:bldP spid="157" grpId="1"/>
      <p:bldP spid="158" grpId="0"/>
      <p:bldP spid="158" grpId="1"/>
      <p:bldP spid="159" grpId="0"/>
      <p:bldP spid="159"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p:cNvSpPr/>
          <p:nvPr/>
        </p:nvSpPr>
        <p:spPr>
          <a:xfrm>
            <a:off x="7876726" y="24259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客户信息有失准确</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旅客联系电话：由于分销渠道所留存的大多是代理人的联系电话，因此一旦航班发生不正常情况，航空公司无法准确触达个体旅客，影响服务质量和客户体验</a:t>
            </a:r>
            <a:endParaRPr lang="en-US" altLang="en-US" sz="1100" kern="0" dirty="0">
              <a:solidFill>
                <a:prstClr val="white">
                  <a:lumMod val="50000"/>
                </a:prstClr>
              </a:solidFill>
            </a:endParaRPr>
          </a:p>
        </p:txBody>
      </p:sp>
      <p:sp>
        <p:nvSpPr>
          <p:cNvPr id="108" name="Rectangle 107"/>
          <p:cNvSpPr/>
          <p:nvPr/>
        </p:nvSpPr>
        <p:spPr>
          <a:xfrm>
            <a:off x="4304460" y="985237"/>
            <a:ext cx="4052141" cy="859587"/>
          </a:xfrm>
          <a:prstGeom prst="rect">
            <a:avLst/>
          </a:prstGeom>
          <a:solidFill>
            <a:schemeClr val="bg1"/>
          </a:solid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航线名称：航线名称定义缺乏统一的标准，目前手工维护</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sz="1100" kern="0" dirty="0">
              <a:solidFill>
                <a:prstClr val="white">
                  <a:lumMod val="50000"/>
                </a:prstClr>
              </a:solidFill>
            </a:endParaRPr>
          </a:p>
        </p:txBody>
      </p:sp>
      <p:sp>
        <p:nvSpPr>
          <p:cNvPr id="102" name="Rectangle 101"/>
          <p:cNvSpPr/>
          <p:nvPr/>
        </p:nvSpPr>
        <p:spPr>
          <a:xfrm>
            <a:off x="1358905" y="24259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200" kern="0" dirty="0">
              <a:solidFill>
                <a:prstClr val="white">
                  <a:lumMod val="50000"/>
                </a:prstClr>
              </a:solidFill>
            </a:endParaRPr>
          </a:p>
          <a:p>
            <a:pPr defTabSz="1218810">
              <a:lnSpc>
                <a:spcPct val="95000"/>
              </a:lnSpc>
            </a:pPr>
            <a:r>
              <a:rPr lang="zh-CN" altLang="en-US" sz="1200" b="1" kern="0" dirty="0">
                <a:solidFill>
                  <a:srgbClr val="FF0000"/>
                </a:solidFill>
              </a:rPr>
              <a:t>数据的冗余复杂</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重复建设的接口，性能问题以推进</a:t>
            </a:r>
          </a:p>
          <a:p>
            <a:pPr marL="285730" indent="-285730" defTabSz="1218810">
              <a:lnSpc>
                <a:spcPct val="95000"/>
              </a:lnSpc>
              <a:buFont typeface="Arial" panose="020B0604020202020204" pitchFamily="34" charset="0"/>
              <a:buChar char="•"/>
            </a:pPr>
            <a:endParaRPr lang="en-US" altLang="en-US" sz="1200" kern="0" dirty="0">
              <a:solidFill>
                <a:prstClr val="white">
                  <a:lumMod val="50000"/>
                </a:prstClr>
              </a:solidFill>
            </a:endParaRPr>
          </a:p>
        </p:txBody>
      </p:sp>
      <p:sp>
        <p:nvSpPr>
          <p:cNvPr id="103" name="Rectangle 102"/>
          <p:cNvSpPr/>
          <p:nvPr/>
        </p:nvSpPr>
        <p:spPr>
          <a:xfrm>
            <a:off x="1447818" y="36203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kern="0" dirty="0">
                <a:solidFill>
                  <a:srgbClr val="FF0000"/>
                </a:solidFill>
              </a:rPr>
              <a:t>资源浪费</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优化数据对象和数据元素</a:t>
            </a:r>
            <a:endParaRPr lang="en-US" sz="1200" kern="0" dirty="0">
              <a:solidFill>
                <a:schemeClr val="tx1"/>
              </a:solidFill>
            </a:endParaRPr>
          </a:p>
        </p:txBody>
      </p:sp>
      <p:sp>
        <p:nvSpPr>
          <p:cNvPr id="104" name="Rectangle 103"/>
          <p:cNvSpPr/>
          <p:nvPr/>
        </p:nvSpPr>
        <p:spPr>
          <a:xfrm>
            <a:off x="7373116" y="4963753"/>
            <a:ext cx="33837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endParaRPr lang="en-US" altLang="en-US"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供应商名称：采购系统与合同管理系统可能存在不一致的情况</a:t>
            </a:r>
            <a:endParaRPr lang="en-US" altLang="zh-CN" sz="1100" dirty="0"/>
          </a:p>
          <a:p>
            <a:pPr marL="285730" indent="-285730" defTabSz="1218810">
              <a:lnSpc>
                <a:spcPct val="95000"/>
              </a:lnSpc>
              <a:buFont typeface="Arial" panose="020B0604020202020204" pitchFamily="34" charset="0"/>
              <a:buChar char="•"/>
            </a:pPr>
            <a:r>
              <a:rPr lang="zh-CN" altLang="en-US" sz="1100" dirty="0"/>
              <a:t>代理人</a:t>
            </a:r>
            <a:r>
              <a:rPr lang="en-US" sz="1100" dirty="0"/>
              <a:t>IATA</a:t>
            </a:r>
            <a:r>
              <a:rPr lang="zh-CN" altLang="en-US" sz="1100" dirty="0"/>
              <a:t>号：在不同系统间存在不一致的情况下，在出现问题的时候，需要线下逐一确认，不一致的代理人的</a:t>
            </a:r>
            <a:r>
              <a:rPr lang="en-US" sz="1100" dirty="0"/>
              <a:t>IATA</a:t>
            </a:r>
            <a:r>
              <a:rPr lang="zh-CN" altLang="en-US" sz="1100" dirty="0"/>
              <a:t>号，然后才能继续相关的分析</a:t>
            </a:r>
            <a:endParaRPr lang="en-US" sz="1100" dirty="0"/>
          </a:p>
        </p:txBody>
      </p:sp>
      <p:sp>
        <p:nvSpPr>
          <p:cNvPr id="105" name="Rectangle 104"/>
          <p:cNvSpPr/>
          <p:nvPr/>
        </p:nvSpPr>
        <p:spPr>
          <a:xfrm>
            <a:off x="8153420" y="3620357"/>
            <a:ext cx="32257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dirty="0">
                <a:solidFill>
                  <a:srgbClr val="FF0000"/>
                </a:solidFill>
              </a:rPr>
              <a:t>数据变更不同步</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城市</a:t>
            </a:r>
            <a:r>
              <a:rPr lang="en-US" sz="1100" dirty="0"/>
              <a:t>/</a:t>
            </a:r>
            <a:r>
              <a:rPr lang="zh-CN" altLang="en-US" sz="1100" dirty="0"/>
              <a:t>机场</a:t>
            </a:r>
            <a:r>
              <a:rPr lang="en-US" sz="1100" dirty="0"/>
              <a:t>/</a:t>
            </a:r>
            <a:r>
              <a:rPr lang="zh-CN" altLang="en-US" sz="1100" dirty="0"/>
              <a:t>地理位置信息：源头不清晰，一旦发生数据更新，没有明确的数据更新流程，目前手工维护</a:t>
            </a:r>
            <a:endParaRPr lang="en-US" altLang="zh-CN" sz="1100" dirty="0"/>
          </a:p>
          <a:p>
            <a:pPr marL="285730" indent="-285730" defTabSz="1218810">
              <a:lnSpc>
                <a:spcPct val="95000"/>
              </a:lnSpc>
              <a:buFont typeface="Arial" panose="020B0604020202020204" pitchFamily="34" charset="0"/>
              <a:buChar char="•"/>
            </a:pPr>
            <a:r>
              <a:rPr lang="zh-CN" altLang="en-US" sz="1100" dirty="0"/>
              <a:t>东航新增了阿姆斯特丹营业部，数据仓库没有获取相关信息，导致有些报表中没有阿姆斯特丹营业部发展的会员</a:t>
            </a:r>
            <a:endParaRPr lang="en-US" sz="1200" kern="0" dirty="0">
              <a:solidFill>
                <a:prstClr val="white">
                  <a:lumMod val="50000"/>
                </a:prstClr>
              </a:solidFill>
            </a:endParaRPr>
          </a:p>
        </p:txBody>
      </p:sp>
      <p:sp>
        <p:nvSpPr>
          <p:cNvPr id="107" name="Rectangle 106"/>
          <p:cNvSpPr/>
          <p:nvPr/>
        </p:nvSpPr>
        <p:spPr>
          <a:xfrm>
            <a:off x="1601295" y="49407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数据泄露，在客户、合作方、和监管机构眼中企业的信誉下降</a:t>
            </a:r>
            <a:endParaRPr lang="en-US" altLang="en-US" sz="1200" kern="0" dirty="0">
              <a:solidFill>
                <a:schemeClr val="tx1"/>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伪冒风险</a:t>
            </a:r>
            <a:endParaRPr lang="en-US" sz="1200" kern="0" dirty="0">
              <a:solidFill>
                <a:schemeClr val="tx1"/>
              </a:solidFill>
            </a:endParaRPr>
          </a:p>
        </p:txBody>
      </p:sp>
      <p:sp>
        <p:nvSpPr>
          <p:cNvPr id="62" name="Rectangle 61"/>
          <p:cNvSpPr/>
          <p:nvPr/>
        </p:nvSpPr>
        <p:spPr>
          <a:xfrm>
            <a:off x="3959857" y="914271"/>
            <a:ext cx="4396745" cy="1011452"/>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ctr" defTabSz="1219050">
              <a:lnSpc>
                <a:spcPct val="95000"/>
              </a:lnSpc>
              <a:defRPr/>
            </a:pPr>
            <a:r>
              <a:rPr lang="zh-CN" altLang="en-US" kern="0" dirty="0" smtClean="0">
                <a:solidFill>
                  <a:srgbClr val="5F6062"/>
                </a:solidFill>
                <a:latin typeface="Century Gothic"/>
              </a:rPr>
              <a:t>制定企业级数据标准</a:t>
            </a:r>
            <a:endParaRPr lang="en-US" kern="0" dirty="0" smtClean="0">
              <a:solidFill>
                <a:srgbClr val="5F6062"/>
              </a:solidFill>
              <a:latin typeface="Century Gothic"/>
            </a:endParaRPr>
          </a:p>
        </p:txBody>
      </p:sp>
      <p:sp>
        <p:nvSpPr>
          <p:cNvPr id="133" name="Rectangle 132"/>
          <p:cNvSpPr/>
          <p:nvPr/>
        </p:nvSpPr>
        <p:spPr>
          <a:xfrm>
            <a:off x="7965509" y="2502605"/>
            <a:ext cx="4150291" cy="859587"/>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数据质量过程控制</a:t>
            </a:r>
            <a:endParaRPr lang="en-US" kern="0" dirty="0" smtClean="0">
              <a:solidFill>
                <a:srgbClr val="5F6062"/>
              </a:solidFill>
              <a:latin typeface="Century Gothic"/>
            </a:endParaRPr>
          </a:p>
        </p:txBody>
      </p:sp>
      <p:sp>
        <p:nvSpPr>
          <p:cNvPr id="89" name="Rectangle 88"/>
          <p:cNvSpPr/>
          <p:nvPr/>
        </p:nvSpPr>
        <p:spPr>
          <a:xfrm>
            <a:off x="8153420" y="3394169"/>
            <a:ext cx="3225785" cy="130697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完整反映数据现状，并及时更新</a:t>
            </a:r>
            <a:endParaRPr lang="en-US" kern="0" dirty="0" smtClean="0">
              <a:solidFill>
                <a:srgbClr val="5F6062"/>
              </a:solidFill>
              <a:latin typeface="Century Gothic"/>
            </a:endParaRPr>
          </a:p>
        </p:txBody>
      </p:sp>
      <p:sp>
        <p:nvSpPr>
          <p:cNvPr id="88" name="Rectangle 87"/>
          <p:cNvSpPr/>
          <p:nvPr/>
        </p:nvSpPr>
        <p:spPr>
          <a:xfrm>
            <a:off x="7467600" y="4791249"/>
            <a:ext cx="3505200" cy="131745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数据整合规则和唯一控制</a:t>
            </a:r>
            <a:endParaRPr lang="en-US" kern="0" dirty="0" smtClean="0">
              <a:solidFill>
                <a:srgbClr val="5F6062"/>
              </a:solidFill>
              <a:latin typeface="Century Gothic"/>
            </a:endParaRPr>
          </a:p>
        </p:txBody>
      </p:sp>
      <p:sp>
        <p:nvSpPr>
          <p:cNvPr id="135" name="Rectangle 134"/>
          <p:cNvSpPr/>
          <p:nvPr/>
        </p:nvSpPr>
        <p:spPr>
          <a:xfrm>
            <a:off x="577436" y="5028976"/>
            <a:ext cx="4144665"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执行数据安全和隐私法规</a:t>
            </a:r>
            <a:endParaRPr lang="en-US" kern="0" dirty="0" smtClean="0">
              <a:solidFill>
                <a:srgbClr val="5F6062"/>
              </a:solidFill>
              <a:latin typeface="Century Gothic"/>
            </a:endParaRPr>
          </a:p>
        </p:txBody>
      </p:sp>
      <p:sp>
        <p:nvSpPr>
          <p:cNvPr id="100" name="Rectangle 99"/>
          <p:cNvSpPr/>
          <p:nvPr/>
        </p:nvSpPr>
        <p:spPr>
          <a:xfrm>
            <a:off x="1358905" y="3689437"/>
            <a:ext cx="2482087"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完善数据生命周期</a:t>
            </a:r>
            <a:endParaRPr lang="en-US" kern="0" dirty="0" smtClean="0">
              <a:solidFill>
                <a:srgbClr val="5F6062"/>
              </a:solidFill>
              <a:latin typeface="Century Gothic"/>
            </a:endParaRPr>
          </a:p>
        </p:txBody>
      </p:sp>
      <p:sp>
        <p:nvSpPr>
          <p:cNvPr id="134" name="Rectangle 133"/>
          <p:cNvSpPr/>
          <p:nvPr/>
        </p:nvSpPr>
        <p:spPr>
          <a:xfrm>
            <a:off x="669825" y="2390515"/>
            <a:ext cx="3514407" cy="946591"/>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制定企业级数据架构规划</a:t>
            </a:r>
            <a:endParaRPr lang="en-US" kern="0" dirty="0" smtClean="0">
              <a:solidFill>
                <a:srgbClr val="5F6062"/>
              </a:solidFill>
              <a:latin typeface="Century Gothic"/>
            </a:endParaRPr>
          </a:p>
        </p:txBody>
      </p:sp>
      <p:sp>
        <p:nvSpPr>
          <p:cNvPr id="2" name="Title 1"/>
          <p:cNvSpPr>
            <a:spLocks noGrp="1"/>
          </p:cNvSpPr>
          <p:nvPr>
            <p:ph type="title"/>
          </p:nvPr>
        </p:nvSpPr>
        <p:spPr/>
        <p:txBody>
          <a:bodyPr vert="horz" lIns="91416" tIns="45718" rIns="91416" bIns="45718" rtlCol="0" anchor="ctr">
            <a:normAutofit/>
          </a:bodyPr>
          <a:lstStyle/>
          <a:p>
            <a:r>
              <a:rPr lang="zh-CN" altLang="en-US" dirty="0">
                <a:latin typeface="微软雅黑" pitchFamily="34" charset="-122"/>
                <a:ea typeface="微软雅黑" pitchFamily="34" charset="-122"/>
                <a:sym typeface="Arial" pitchFamily="34" charset="0"/>
              </a:rPr>
              <a:t>通过数据</a:t>
            </a:r>
            <a:r>
              <a:rPr lang="zh-CN" altLang="en-US" dirty="0" smtClean="0">
                <a:latin typeface="微软雅黑" pitchFamily="34" charset="-122"/>
                <a:ea typeface="微软雅黑" pitchFamily="34" charset="-122"/>
                <a:sym typeface="Arial" pitchFamily="34" charset="0"/>
              </a:rPr>
              <a:t>治理综合</a:t>
            </a:r>
            <a:r>
              <a:rPr lang="zh-CN" altLang="en-US" dirty="0">
                <a:latin typeface="微软雅黑" pitchFamily="34" charset="-122"/>
                <a:ea typeface="微软雅黑" pitchFamily="34" charset="-122"/>
                <a:sym typeface="Arial" pitchFamily="34" charset="0"/>
              </a:rPr>
              <a:t>解决数据问题</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5754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grpSp>
        <p:nvGrpSpPr>
          <p:cNvPr id="160" name="Group 159"/>
          <p:cNvGrpSpPr>
            <a:grpSpLocks noChangeAspect="1"/>
          </p:cNvGrpSpPr>
          <p:nvPr/>
        </p:nvGrpSpPr>
        <p:grpSpPr>
          <a:xfrm>
            <a:off x="5407065" y="19257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4218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6154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5965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5544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4218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6258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5" name="Group 4"/>
          <p:cNvGrpSpPr/>
          <p:nvPr/>
        </p:nvGrpSpPr>
        <p:grpSpPr>
          <a:xfrm>
            <a:off x="6484946" y="2411751"/>
            <a:ext cx="1269687" cy="1269687"/>
            <a:chOff x="8797948" y="1316109"/>
            <a:chExt cx="1269687" cy="1269687"/>
          </a:xfrm>
        </p:grpSpPr>
        <p:grpSp>
          <p:nvGrpSpPr>
            <p:cNvPr id="58" name="Group 57"/>
            <p:cNvGrpSpPr>
              <a:grpSpLocks noChangeAspect="1"/>
            </p:cNvGrpSpPr>
            <p:nvPr/>
          </p:nvGrpSpPr>
          <p:grpSpPr>
            <a:xfrm>
              <a:off x="8797948" y="1316109"/>
              <a:ext cx="1269687" cy="1269687"/>
              <a:chOff x="4166522" y="1418605"/>
              <a:chExt cx="810956" cy="810957"/>
            </a:xfrm>
          </p:grpSpPr>
          <p:sp>
            <p:nvSpPr>
              <p:cNvPr id="59" name="Freeform 1"/>
              <p:cNvSpPr>
                <a:spLocks noChangeArrowheads="1"/>
              </p:cNvSpPr>
              <p:nvPr/>
            </p:nvSpPr>
            <p:spPr bwMode="auto">
              <a:xfrm>
                <a:off x="4166522" y="1418605"/>
                <a:ext cx="810956" cy="81095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60" name="Freeform 10"/>
              <p:cNvSpPr>
                <a:spLocks noChangeArrowheads="1"/>
              </p:cNvSpPr>
              <p:nvPr/>
            </p:nvSpPr>
            <p:spPr bwMode="auto">
              <a:xfrm>
                <a:off x="4278488" y="1531372"/>
                <a:ext cx="587023" cy="5870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61" name="Rectangle 60"/>
              <p:cNvSpPr/>
              <p:nvPr/>
            </p:nvSpPr>
            <p:spPr>
              <a:xfrm>
                <a:off x="4272806" y="1475756"/>
                <a:ext cx="598388" cy="70214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63" name="矩形 8"/>
            <p:cNvSpPr/>
            <p:nvPr/>
          </p:nvSpPr>
          <p:spPr>
            <a:xfrm>
              <a:off x="8971085" y="1625298"/>
              <a:ext cx="919858" cy="664769"/>
            </a:xfrm>
            <a:prstGeom prst="rect">
              <a:avLst/>
            </a:prstGeom>
          </p:spPr>
          <p:txBody>
            <a:bodyPr wrap="square" lIns="121893" tIns="60946" rIns="121893" bIns="60946">
              <a:spAutoFit/>
            </a:bodyPr>
            <a:lstStyle/>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质量</a:t>
              </a:r>
            </a:p>
          </p:txBody>
        </p:sp>
      </p:grpSp>
      <p:grpSp>
        <p:nvGrpSpPr>
          <p:cNvPr id="7" name="Group 6"/>
          <p:cNvGrpSpPr/>
          <p:nvPr/>
        </p:nvGrpSpPr>
        <p:grpSpPr>
          <a:xfrm>
            <a:off x="6699517" y="3606745"/>
            <a:ext cx="1269687" cy="1269687"/>
            <a:chOff x="9897911" y="-131401"/>
            <a:chExt cx="1269687" cy="1269684"/>
          </a:xfrm>
        </p:grpSpPr>
        <p:grpSp>
          <p:nvGrpSpPr>
            <p:cNvPr id="79" name="Group 78"/>
            <p:cNvGrpSpPr/>
            <p:nvPr/>
          </p:nvGrpSpPr>
          <p:grpSpPr>
            <a:xfrm rot="5400000">
              <a:off x="9897913" y="-131403"/>
              <a:ext cx="1269684" cy="1269687"/>
              <a:chOff x="3674690" y="4451374"/>
              <a:chExt cx="1609725" cy="1609725"/>
            </a:xfrm>
          </p:grpSpPr>
          <p:sp>
            <p:nvSpPr>
              <p:cNvPr id="8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2" name="Freeform 10"/>
              <p:cNvSpPr>
                <a:spLocks noChangeArrowheads="1"/>
              </p:cNvSpPr>
              <p:nvPr/>
            </p:nvSpPr>
            <p:spPr bwMode="auto">
              <a:xfrm>
                <a:off x="3896954" y="4675232"/>
                <a:ext cx="1165228"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0" name="Rectangle 79"/>
            <p:cNvSpPr/>
            <p:nvPr/>
          </p:nvSpPr>
          <p:spPr>
            <a:xfrm>
              <a:off x="10064317" y="-46223"/>
              <a:ext cx="936876" cy="109932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sp>
          <p:nvSpPr>
            <p:cNvPr id="90" name="矩形 8"/>
            <p:cNvSpPr/>
            <p:nvPr/>
          </p:nvSpPr>
          <p:spPr>
            <a:xfrm>
              <a:off x="10072827" y="195680"/>
              <a:ext cx="919858" cy="615524"/>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元数据管理</a:t>
              </a:r>
            </a:p>
          </p:txBody>
        </p:sp>
      </p:grpSp>
      <p:grpSp>
        <p:nvGrpSpPr>
          <p:cNvPr id="8" name="Group 7"/>
          <p:cNvGrpSpPr/>
          <p:nvPr/>
        </p:nvGrpSpPr>
        <p:grpSpPr>
          <a:xfrm>
            <a:off x="6003809" y="4604782"/>
            <a:ext cx="1269687" cy="1269686"/>
            <a:chOff x="10105760" y="3627534"/>
            <a:chExt cx="1269687" cy="1269687"/>
          </a:xfrm>
        </p:grpSpPr>
        <p:grpSp>
          <p:nvGrpSpPr>
            <p:cNvPr id="83" name="Group 82"/>
            <p:cNvGrpSpPr>
              <a:grpSpLocks noChangeAspect="1"/>
            </p:cNvGrpSpPr>
            <p:nvPr/>
          </p:nvGrpSpPr>
          <p:grpSpPr>
            <a:xfrm>
              <a:off x="10105760" y="3627534"/>
              <a:ext cx="1269687" cy="1269687"/>
              <a:chOff x="5132156" y="2361587"/>
              <a:chExt cx="810956" cy="810956"/>
            </a:xfrm>
          </p:grpSpPr>
          <p:grpSp>
            <p:nvGrpSpPr>
              <p:cNvPr id="84" name="Group 83"/>
              <p:cNvGrpSpPr/>
              <p:nvPr/>
            </p:nvGrpSpPr>
            <p:grpSpPr>
              <a:xfrm rot="5400000">
                <a:off x="5132156" y="2361587"/>
                <a:ext cx="810956" cy="810956"/>
                <a:chOff x="3674690" y="4451374"/>
                <a:chExt cx="1609725" cy="1609725"/>
              </a:xfrm>
            </p:grpSpPr>
            <p:sp>
              <p:nvSpPr>
                <p:cNvPr id="8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7"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5" name="Rectangle 84"/>
              <p:cNvSpPr/>
              <p:nvPr/>
            </p:nvSpPr>
            <p:spPr>
              <a:xfrm>
                <a:off x="5248597"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91" name="矩形 136"/>
            <p:cNvSpPr/>
            <p:nvPr/>
          </p:nvSpPr>
          <p:spPr>
            <a:xfrm>
              <a:off x="10300117" y="3985605"/>
              <a:ext cx="854986" cy="615525"/>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主数据管理</a:t>
              </a:r>
            </a:p>
          </p:txBody>
        </p:sp>
      </p:grpSp>
      <p:grpSp>
        <p:nvGrpSpPr>
          <p:cNvPr id="9" name="Group 8"/>
          <p:cNvGrpSpPr/>
          <p:nvPr/>
        </p:nvGrpSpPr>
        <p:grpSpPr>
          <a:xfrm>
            <a:off x="4787159" y="4546849"/>
            <a:ext cx="1269687" cy="1269687"/>
            <a:chOff x="6076949" y="6463421"/>
            <a:chExt cx="1269687" cy="1269687"/>
          </a:xfrm>
        </p:grpSpPr>
        <p:sp>
          <p:nvSpPr>
            <p:cNvPr id="98" name="Freeform 1"/>
            <p:cNvSpPr>
              <a:spLocks noChangeArrowheads="1"/>
            </p:cNvSpPr>
            <p:nvPr/>
          </p:nvSpPr>
          <p:spPr bwMode="auto">
            <a:xfrm rot="5400000">
              <a:off x="6076949" y="6463421"/>
              <a:ext cx="1269687" cy="126968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99" name="Freeform 10"/>
            <p:cNvSpPr>
              <a:spLocks noChangeArrowheads="1"/>
            </p:cNvSpPr>
            <p:nvPr/>
          </p:nvSpPr>
          <p:spPr bwMode="auto">
            <a:xfrm rot="5400000">
              <a:off x="6252251" y="6638724"/>
              <a:ext cx="919083" cy="91908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101" name="矩形 5"/>
            <p:cNvSpPr/>
            <p:nvPr/>
          </p:nvSpPr>
          <p:spPr>
            <a:xfrm>
              <a:off x="6276109" y="6790502"/>
              <a:ext cx="871366"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安全和隐私</a:t>
              </a:r>
            </a:p>
          </p:txBody>
        </p:sp>
      </p:grpSp>
      <p:grpSp>
        <p:nvGrpSpPr>
          <p:cNvPr id="6" name="Group 5"/>
          <p:cNvGrpSpPr/>
          <p:nvPr/>
        </p:nvGrpSpPr>
        <p:grpSpPr>
          <a:xfrm>
            <a:off x="5411825" y="1936673"/>
            <a:ext cx="1269687" cy="1269687"/>
            <a:chOff x="5481186" y="1016394"/>
            <a:chExt cx="1269687" cy="1269687"/>
          </a:xfrm>
        </p:grpSpPr>
        <p:grpSp>
          <p:nvGrpSpPr>
            <p:cNvPr id="123" name="Group 122"/>
            <p:cNvGrpSpPr>
              <a:grpSpLocks noChangeAspect="1"/>
            </p:cNvGrpSpPr>
            <p:nvPr/>
          </p:nvGrpSpPr>
          <p:grpSpPr>
            <a:xfrm>
              <a:off x="5481186" y="1016394"/>
              <a:ext cx="1269687" cy="1269687"/>
              <a:chOff x="3186198" y="2361588"/>
              <a:chExt cx="810956" cy="810956"/>
            </a:xfrm>
          </p:grpSpPr>
          <p:grpSp>
            <p:nvGrpSpPr>
              <p:cNvPr id="124" name="Group 123"/>
              <p:cNvGrpSpPr/>
              <p:nvPr/>
            </p:nvGrpSpPr>
            <p:grpSpPr>
              <a:xfrm rot="5400000">
                <a:off x="3186198" y="2361588"/>
                <a:ext cx="810956" cy="810956"/>
                <a:chOff x="3674690" y="4451374"/>
                <a:chExt cx="1609725" cy="1609725"/>
              </a:xfrm>
            </p:grpSpPr>
            <p:sp>
              <p:nvSpPr>
                <p:cNvPr id="12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27" name="Freeform 10"/>
                <p:cNvSpPr>
                  <a:spLocks noChangeArrowheads="1"/>
                </p:cNvSpPr>
                <p:nvPr/>
              </p:nvSpPr>
              <p:spPr bwMode="auto">
                <a:xfrm>
                  <a:off x="3885539" y="4687214"/>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25" name="Rectangle 124"/>
              <p:cNvSpPr/>
              <p:nvPr/>
            </p:nvSpPr>
            <p:spPr>
              <a:xfrm>
                <a:off x="3291319"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1" name="矩形 2"/>
            <p:cNvSpPr/>
            <p:nvPr/>
          </p:nvSpPr>
          <p:spPr>
            <a:xfrm>
              <a:off x="5709279" y="1338843"/>
              <a:ext cx="77672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数据标准</a:t>
              </a:r>
            </a:p>
          </p:txBody>
        </p:sp>
      </p:grpSp>
      <p:grpSp>
        <p:nvGrpSpPr>
          <p:cNvPr id="11" name="Group 10"/>
          <p:cNvGrpSpPr/>
          <p:nvPr/>
        </p:nvGrpSpPr>
        <p:grpSpPr>
          <a:xfrm>
            <a:off x="4300929" y="2426071"/>
            <a:ext cx="1269687" cy="1269687"/>
            <a:chOff x="-247535" y="3633030"/>
            <a:chExt cx="1269687" cy="1269687"/>
          </a:xfrm>
        </p:grpSpPr>
        <p:grpSp>
          <p:nvGrpSpPr>
            <p:cNvPr id="128" name="Group 127"/>
            <p:cNvGrpSpPr>
              <a:grpSpLocks noChangeAspect="1"/>
            </p:cNvGrpSpPr>
            <p:nvPr/>
          </p:nvGrpSpPr>
          <p:grpSpPr>
            <a:xfrm>
              <a:off x="-247535" y="3633030"/>
              <a:ext cx="1269687" cy="1269687"/>
              <a:chOff x="3478911" y="3079626"/>
              <a:chExt cx="810956" cy="810956"/>
            </a:xfrm>
          </p:grpSpPr>
          <p:grpSp>
            <p:nvGrpSpPr>
              <p:cNvPr id="129" name="Group 128"/>
              <p:cNvGrpSpPr/>
              <p:nvPr/>
            </p:nvGrpSpPr>
            <p:grpSpPr>
              <a:xfrm rot="5400000">
                <a:off x="3478911" y="3079626"/>
                <a:ext cx="810956" cy="810956"/>
                <a:chOff x="3674690" y="4451374"/>
                <a:chExt cx="1609725" cy="1609725"/>
              </a:xfrm>
            </p:grpSpPr>
            <p:sp>
              <p:nvSpPr>
                <p:cNvPr id="13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32" name="Freeform 10"/>
                <p:cNvSpPr>
                  <a:spLocks noChangeArrowheads="1"/>
                </p:cNvSpPr>
                <p:nvPr/>
              </p:nvSpPr>
              <p:spPr bwMode="auto">
                <a:xfrm>
                  <a:off x="3896939" y="4696210"/>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0" name="Rectangle 129"/>
              <p:cNvSpPr/>
              <p:nvPr/>
            </p:nvSpPr>
            <p:spPr>
              <a:xfrm>
                <a:off x="3563784" y="313929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2" name="矩形 3"/>
            <p:cNvSpPr/>
            <p:nvPr/>
          </p:nvSpPr>
          <p:spPr>
            <a:xfrm>
              <a:off x="-103634" y="3985605"/>
              <a:ext cx="90797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a:r>
                <a:rPr lang="zh-CN" altLang="en-US" sz="1600" dirty="0">
                  <a:solidFill>
                    <a:prstClr val="white"/>
                  </a:solidFill>
                  <a:latin typeface="微软雅黑" panose="020B0503020204020204" pitchFamily="34" charset="-122"/>
                </a:rPr>
                <a:t>架构</a:t>
              </a:r>
            </a:p>
          </p:txBody>
        </p:sp>
      </p:grpSp>
      <p:grpSp>
        <p:nvGrpSpPr>
          <p:cNvPr id="10" name="Group 9"/>
          <p:cNvGrpSpPr/>
          <p:nvPr/>
        </p:nvGrpSpPr>
        <p:grpSpPr>
          <a:xfrm>
            <a:off x="4072437" y="3616945"/>
            <a:ext cx="1269687" cy="1269687"/>
            <a:chOff x="4885350" y="6580966"/>
            <a:chExt cx="1269687" cy="1269687"/>
          </a:xfrm>
        </p:grpSpPr>
        <p:grpSp>
          <p:nvGrpSpPr>
            <p:cNvPr id="136" name="Group 135"/>
            <p:cNvGrpSpPr>
              <a:grpSpLocks noChangeAspect="1"/>
            </p:cNvGrpSpPr>
            <p:nvPr/>
          </p:nvGrpSpPr>
          <p:grpSpPr>
            <a:xfrm>
              <a:off x="4885350" y="6580966"/>
              <a:ext cx="1269687" cy="1269687"/>
              <a:chOff x="4166522" y="3358556"/>
              <a:chExt cx="810956" cy="810956"/>
            </a:xfrm>
          </p:grpSpPr>
          <p:grpSp>
            <p:nvGrpSpPr>
              <p:cNvPr id="137" name="Group 136"/>
              <p:cNvGrpSpPr/>
              <p:nvPr/>
            </p:nvGrpSpPr>
            <p:grpSpPr>
              <a:xfrm>
                <a:off x="4166522" y="3358556"/>
                <a:ext cx="810956" cy="810956"/>
                <a:chOff x="3674690" y="4451374"/>
                <a:chExt cx="1609725" cy="1609725"/>
              </a:xfrm>
            </p:grpSpPr>
            <p:sp>
              <p:nvSpPr>
                <p:cNvPr id="139"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40"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8" name="Rectangle 137"/>
              <p:cNvSpPr/>
              <p:nvPr/>
            </p:nvSpPr>
            <p:spPr>
              <a:xfrm>
                <a:off x="4272806" y="3427542"/>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3" name="矩形 4"/>
            <p:cNvSpPr/>
            <p:nvPr/>
          </p:nvSpPr>
          <p:spPr>
            <a:xfrm>
              <a:off x="5004701" y="6943731"/>
              <a:ext cx="1054571"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数据生命周期</a:t>
              </a:r>
              <a:endParaRPr lang="en-US" altLang="zh-CN" sz="1600" dirty="0">
                <a:solidFill>
                  <a:prstClr val="white"/>
                </a:solidFill>
                <a:latin typeface="微软雅黑" panose="020B0503020204020204" pitchFamily="34" charset="-122"/>
              </a:endParaRPr>
            </a:p>
          </p:txBody>
        </p:sp>
      </p:grpSp>
      <p:sp>
        <p:nvSpPr>
          <p:cNvPr id="12" name="TextBox 11"/>
          <p:cNvSpPr txBox="1"/>
          <p:nvPr/>
        </p:nvSpPr>
        <p:spPr>
          <a:xfrm>
            <a:off x="5474031" y="3647667"/>
            <a:ext cx="1159292" cy="677108"/>
          </a:xfrm>
          <a:prstGeom prst="rect">
            <a:avLst/>
          </a:prstGeom>
          <a:solidFill>
            <a:schemeClr val="bg1"/>
          </a:solidFill>
        </p:spPr>
        <p:txBody>
          <a:bodyPr wrap="none" lIns="91434" tIns="45718" rIns="91434" bIns="45718" rtlCol="0">
            <a:spAutoFit/>
          </a:bodyPr>
          <a:lstStyle/>
          <a:p>
            <a:pPr defTabSz="914128"/>
            <a:r>
              <a:rPr lang="zh-CN" altLang="en-US" b="1" dirty="0">
                <a:solidFill>
                  <a:prstClr val="black"/>
                </a:solidFill>
              </a:rPr>
              <a:t>数据治理</a:t>
            </a:r>
            <a:endParaRPr lang="en-US" altLang="zh-CN" b="1" dirty="0">
              <a:solidFill>
                <a:prstClr val="black"/>
              </a:solidFill>
            </a:endParaRPr>
          </a:p>
          <a:p>
            <a:pPr defTabSz="914128"/>
            <a:r>
              <a:rPr lang="zh-CN" altLang="en-US" b="1" dirty="0">
                <a:solidFill>
                  <a:prstClr val="black"/>
                </a:solidFill>
              </a:rPr>
              <a:t>体系框架</a:t>
            </a:r>
            <a:endParaRPr lang="en-US" b="1" dirty="0">
              <a:solidFill>
                <a:prstClr val="black"/>
              </a:solidFill>
            </a:endParaRPr>
          </a:p>
        </p:txBody>
      </p:sp>
    </p:spTree>
    <p:extLst>
      <p:ext uri="{BB962C8B-B14F-4D97-AF65-F5344CB8AC3E}">
        <p14:creationId xmlns:p14="http://schemas.microsoft.com/office/powerpoint/2010/main" val="25577904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33"/>
                                        </p:tgtEl>
                                        <p:attrNameLst>
                                          <p:attrName>style.visibility</p:attrName>
                                        </p:attrNameLst>
                                      </p:cBhvr>
                                      <p:to>
                                        <p:strVal val="visible"/>
                                      </p:to>
                                    </p:set>
                                    <p:animEffect transition="in" filter="barn(inVertical)">
                                      <p:cBhvr>
                                        <p:cTn id="18" dur="500"/>
                                        <p:tgtEl>
                                          <p:spTgt spid="133"/>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89"/>
                                        </p:tgtEl>
                                        <p:attrNameLst>
                                          <p:attrName>style.visibility</p:attrName>
                                        </p:attrNameLst>
                                      </p:cBhvr>
                                      <p:to>
                                        <p:strVal val="visible"/>
                                      </p:to>
                                    </p:set>
                                    <p:animEffect transition="in" filter="barn(inVertical)">
                                      <p:cBhvr>
                                        <p:cTn id="26" dur="500"/>
                                        <p:tgtEl>
                                          <p:spTgt spid="89"/>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88"/>
                                        </p:tgtEl>
                                        <p:attrNameLst>
                                          <p:attrName>style.visibility</p:attrName>
                                        </p:attrNameLst>
                                      </p:cBhvr>
                                      <p:to>
                                        <p:strVal val="visible"/>
                                      </p:to>
                                    </p:set>
                                    <p:animEffect transition="in" filter="barn(inVertical)">
                                      <p:cBhvr>
                                        <p:cTn id="34" dur="500"/>
                                        <p:tgtEl>
                                          <p:spTgt spid="88"/>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barn(inVertical)">
                                      <p:cBhvr>
                                        <p:cTn id="39" dur="500"/>
                                        <p:tgtEl>
                                          <p:spTgt spid="9"/>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135"/>
                                        </p:tgtEl>
                                        <p:attrNameLst>
                                          <p:attrName>style.visibility</p:attrName>
                                        </p:attrNameLst>
                                      </p:cBhvr>
                                      <p:to>
                                        <p:strVal val="visible"/>
                                      </p:to>
                                    </p:set>
                                    <p:animEffect transition="in" filter="barn(inVertical)">
                                      <p:cBhvr>
                                        <p:cTn id="42" dur="500"/>
                                        <p:tgtEl>
                                          <p:spTgt spid="135"/>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arn(inVertical)">
                                      <p:cBhvr>
                                        <p:cTn id="47" dur="500"/>
                                        <p:tgtEl>
                                          <p:spTgt spid="10"/>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barn(inVertical)">
                                      <p:cBhvr>
                                        <p:cTn id="50" dur="500"/>
                                        <p:tgtEl>
                                          <p:spTgt spid="10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barn(inVertical)">
                                      <p:cBhvr>
                                        <p:cTn id="55" dur="500"/>
                                        <p:tgtEl>
                                          <p:spTgt spid="11"/>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134"/>
                                        </p:tgtEl>
                                        <p:attrNameLst>
                                          <p:attrName>style.visibility</p:attrName>
                                        </p:attrNameLst>
                                      </p:cBhvr>
                                      <p:to>
                                        <p:strVal val="visible"/>
                                      </p:to>
                                    </p:set>
                                    <p:animEffect transition="in" filter="barn(inVertical)">
                                      <p:cBhvr>
                                        <p:cTn id="58" dur="500"/>
                                        <p:tgtEl>
                                          <p:spTgt spid="134"/>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barn(inVertical)">
                                      <p:cBhvr>
                                        <p:cTn id="6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33" grpId="0" animBg="1"/>
      <p:bldP spid="89" grpId="0" animBg="1"/>
      <p:bldP spid="88" grpId="0" animBg="1"/>
      <p:bldP spid="135" grpId="0" animBg="1"/>
      <p:bldP spid="100" grpId="0" animBg="1"/>
      <p:bldP spid="134"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34" tIns="45718" rIns="91434" bIns="45718" rtlCol="0" anchor="ctr">
            <a:normAutofit/>
          </a:bodyPr>
          <a:lstStyle/>
          <a:p>
            <a:r>
              <a:rPr lang="zh-CN" altLang="en-US" dirty="0" smtClean="0">
                <a:latin typeface="微软雅黑" pitchFamily="34" charset="-122"/>
                <a:ea typeface="微软雅黑" pitchFamily="34" charset="-122"/>
              </a:rPr>
              <a:t>数据治理工作实践要点</a:t>
            </a:r>
            <a:endParaRPr lang="en-US" dirty="0">
              <a:latin typeface="微软雅黑" pitchFamily="34" charset="-122"/>
              <a:ea typeface="微软雅黑" pitchFamily="34" charset="-122"/>
            </a:endParaRPr>
          </a:p>
        </p:txBody>
      </p:sp>
      <p:grpSp>
        <p:nvGrpSpPr>
          <p:cNvPr id="52" name="Group 51"/>
          <p:cNvGrpSpPr/>
          <p:nvPr/>
        </p:nvGrpSpPr>
        <p:grpSpPr>
          <a:xfrm>
            <a:off x="426144" y="1068441"/>
            <a:ext cx="4153193" cy="2491199"/>
            <a:chOff x="224353" y="801327"/>
            <a:chExt cx="3114895" cy="1868399"/>
          </a:xfrm>
        </p:grpSpPr>
        <p:grpSp>
          <p:nvGrpSpPr>
            <p:cNvPr id="53" name="Group 52"/>
            <p:cNvGrpSpPr/>
            <p:nvPr/>
          </p:nvGrpSpPr>
          <p:grpSpPr>
            <a:xfrm>
              <a:off x="224353" y="824411"/>
              <a:ext cx="3114895" cy="1845315"/>
              <a:chOff x="921166" y="1083975"/>
              <a:chExt cx="4153193" cy="2460420"/>
            </a:xfrm>
          </p:grpSpPr>
          <p:cxnSp>
            <p:nvCxnSpPr>
              <p:cNvPr id="63" name="肘形连接符 3"/>
              <p:cNvCxnSpPr>
                <a:cxnSpLocks noChangeShapeType="1"/>
              </p:cNvCxnSpPr>
              <p:nvPr/>
            </p:nvCxnSpPr>
            <p:spPr bwMode="auto">
              <a:xfrm>
                <a:off x="1611483" y="2421240"/>
                <a:ext cx="2352646" cy="1092992"/>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64" name="文本框 16"/>
              <p:cNvSpPr>
                <a:spLocks noChangeArrowheads="1"/>
              </p:cNvSpPr>
              <p:nvPr/>
            </p:nvSpPr>
            <p:spPr bwMode="auto">
              <a:xfrm>
                <a:off x="2698981" y="1083975"/>
                <a:ext cx="132254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治理机制</a:t>
                </a:r>
              </a:p>
            </p:txBody>
          </p:sp>
          <p:grpSp>
            <p:nvGrpSpPr>
              <p:cNvPr id="65" name="组合 41"/>
              <p:cNvGrpSpPr/>
              <p:nvPr/>
            </p:nvGrpSpPr>
            <p:grpSpPr>
              <a:xfrm>
                <a:off x="921166" y="2162403"/>
                <a:ext cx="1350514" cy="1381992"/>
                <a:chOff x="304800" y="673100"/>
                <a:chExt cx="4000500" cy="4000500"/>
              </a:xfrm>
              <a:effectLst>
                <a:outerShdw blurRad="444500" dist="254000" dir="8100000" algn="tr" rotWithShape="0">
                  <a:prstClr val="black">
                    <a:alpha val="50000"/>
                  </a:prstClr>
                </a:outerShdw>
              </a:effectLst>
            </p:grpSpPr>
            <p:sp>
              <p:nvSpPr>
                <p:cNvPr id="70" name="同心圆 4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4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文本框 44"/>
              <p:cNvSpPr>
                <a:spLocks noChangeArrowheads="1"/>
              </p:cNvSpPr>
              <p:nvPr/>
            </p:nvSpPr>
            <p:spPr bwMode="auto">
              <a:xfrm>
                <a:off x="1805097" y="1579143"/>
                <a:ext cx="3269262" cy="566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marL="2117" lvl="1" algn="ctr"/>
                <a:r>
                  <a:rPr lang="zh-CN" altLang="en-US" sz="2100" dirty="0"/>
                  <a:t>建立数据治理机制，保持数据治理成果</a:t>
                </a:r>
              </a:p>
            </p:txBody>
          </p:sp>
          <p:grpSp>
            <p:nvGrpSpPr>
              <p:cNvPr id="67" name="Group 8"/>
              <p:cNvGrpSpPr>
                <a:grpSpLocks noChangeAspect="1"/>
              </p:cNvGrpSpPr>
              <p:nvPr/>
            </p:nvGrpSpPr>
            <p:grpSpPr bwMode="auto">
              <a:xfrm>
                <a:off x="1346083" y="2572702"/>
                <a:ext cx="500680" cy="561395"/>
                <a:chOff x="3437" y="2282"/>
                <a:chExt cx="679" cy="744"/>
              </a:xfrm>
              <a:solidFill>
                <a:schemeClr val="tx2">
                  <a:lumMod val="50000"/>
                </a:schemeClr>
              </a:solidFill>
            </p:grpSpPr>
            <p:sp>
              <p:nvSpPr>
                <p:cNvPr id="68"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ndParaRPr>
                </a:p>
              </p:txBody>
            </p:sp>
            <p:sp>
              <p:nvSpPr>
                <p:cNvPr id="69"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ndParaRPr>
                </a:p>
              </p:txBody>
            </p:sp>
          </p:grpSp>
        </p:grpSp>
        <p:sp>
          <p:nvSpPr>
            <p:cNvPr id="54" name="TextBox 53"/>
            <p:cNvSpPr txBox="1"/>
            <p:nvPr/>
          </p:nvSpPr>
          <p:spPr>
            <a:xfrm>
              <a:off x="1177815" y="801327"/>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01</a:t>
              </a:r>
              <a:endParaRPr lang="en-US" b="1" i="1" dirty="0">
                <a:solidFill>
                  <a:srgbClr val="FF0000"/>
                </a:solidFill>
                <a:latin typeface="Algerian" panose="04020705040A02060702" pitchFamily="82" charset="0"/>
              </a:endParaRPr>
            </a:p>
          </p:txBody>
        </p:sp>
      </p:grpSp>
      <p:grpSp>
        <p:nvGrpSpPr>
          <p:cNvPr id="72" name="Group 71"/>
          <p:cNvGrpSpPr/>
          <p:nvPr/>
        </p:nvGrpSpPr>
        <p:grpSpPr>
          <a:xfrm>
            <a:off x="410993" y="4133937"/>
            <a:ext cx="4185619" cy="2315483"/>
            <a:chOff x="212991" y="3100451"/>
            <a:chExt cx="3139214" cy="1736612"/>
          </a:xfrm>
        </p:grpSpPr>
        <p:grpSp>
          <p:nvGrpSpPr>
            <p:cNvPr id="73" name="Group 72"/>
            <p:cNvGrpSpPr/>
            <p:nvPr/>
          </p:nvGrpSpPr>
          <p:grpSpPr>
            <a:xfrm>
              <a:off x="212991" y="3100451"/>
              <a:ext cx="3139214" cy="1736612"/>
              <a:chOff x="888740" y="4032291"/>
              <a:chExt cx="4185619" cy="2315481"/>
            </a:xfrm>
          </p:grpSpPr>
          <p:cxnSp>
            <p:nvCxnSpPr>
              <p:cNvPr id="75" name="肘形连接符 4"/>
              <p:cNvCxnSpPr>
                <a:cxnSpLocks noChangeShapeType="1"/>
              </p:cNvCxnSpPr>
              <p:nvPr/>
            </p:nvCxnSpPr>
            <p:spPr bwMode="auto">
              <a:xfrm flipV="1">
                <a:off x="1612995" y="4871121"/>
                <a:ext cx="2351134" cy="372521"/>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76" name="文本框 5"/>
              <p:cNvSpPr>
                <a:spLocks noChangeArrowheads="1"/>
              </p:cNvSpPr>
              <p:nvPr/>
            </p:nvSpPr>
            <p:spPr bwMode="auto">
              <a:xfrm>
                <a:off x="1805097" y="5108179"/>
                <a:ext cx="3269262" cy="8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b"/>
              <a:lstStyle/>
              <a:p>
                <a:pPr algn="ctr">
                  <a:lnSpc>
                    <a:spcPct val="95000"/>
                  </a:lnSpc>
                  <a:spcBef>
                    <a:spcPts val="400"/>
                  </a:spcBef>
                </a:pPr>
                <a:endParaRPr lang="en-US" sz="2100" dirty="0">
                  <a:solidFill>
                    <a:srgbClr val="231F20"/>
                  </a:solidFill>
                </a:endParaRPr>
              </a:p>
              <a:p>
                <a:pPr algn="ctr">
                  <a:lnSpc>
                    <a:spcPct val="95000"/>
                  </a:lnSpc>
                  <a:spcBef>
                    <a:spcPts val="400"/>
                  </a:spcBef>
                </a:pPr>
                <a:r>
                  <a:rPr lang="zh-CN" altLang="en-US" sz="2100" dirty="0"/>
                  <a:t>管控平台系统支撑，满足数据治理工作常态化运行</a:t>
                </a:r>
                <a:endParaRPr lang="en-US" sz="2100" dirty="0" err="1"/>
              </a:p>
            </p:txBody>
          </p:sp>
          <p:grpSp>
            <p:nvGrpSpPr>
              <p:cNvPr id="77" name="组合 45"/>
              <p:cNvGrpSpPr/>
              <p:nvPr/>
            </p:nvGrpSpPr>
            <p:grpSpPr>
              <a:xfrm>
                <a:off x="888740" y="4032291"/>
                <a:ext cx="1350514" cy="1381992"/>
                <a:chOff x="304800" y="673100"/>
                <a:chExt cx="4000500" cy="4000500"/>
              </a:xfrm>
              <a:effectLst>
                <a:outerShdw blurRad="444500" dist="254000" dir="8100000" algn="tr" rotWithShape="0">
                  <a:prstClr val="black">
                    <a:alpha val="50000"/>
                  </a:prstClr>
                </a:outerShdw>
              </a:effectLst>
            </p:grpSpPr>
            <p:sp>
              <p:nvSpPr>
                <p:cNvPr id="82"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椭圆 4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24"/>
              <p:cNvGrpSpPr>
                <a:grpSpLocks/>
              </p:cNvGrpSpPr>
              <p:nvPr/>
            </p:nvGrpSpPr>
            <p:grpSpPr bwMode="auto">
              <a:xfrm>
                <a:off x="1168515" y="4352887"/>
                <a:ext cx="790964" cy="740800"/>
                <a:chOff x="0" y="0"/>
                <a:chExt cx="550986" cy="504288"/>
              </a:xfrm>
              <a:solidFill>
                <a:srgbClr val="C00000"/>
              </a:solidFill>
            </p:grpSpPr>
            <p:sp>
              <p:nvSpPr>
                <p:cNvPr id="80" name="Freeform 26"/>
                <p:cNvSpPr>
                  <a:spLocks noEditPoints="1" noChangeArrowheads="1"/>
                </p:cNvSpPr>
                <p:nvPr/>
              </p:nvSpPr>
              <p:spPr bwMode="auto">
                <a:xfrm>
                  <a:off x="0" y="0"/>
                  <a:ext cx="357759" cy="359113"/>
                </a:xfrm>
                <a:custGeom>
                  <a:avLst/>
                  <a:gdLst>
                    <a:gd name="T0" fmla="*/ 2147483647 w 52"/>
                    <a:gd name="T1" fmla="*/ 1287720650 h 52"/>
                    <a:gd name="T2" fmla="*/ 2147483647 w 52"/>
                    <a:gd name="T3" fmla="*/ 1096948243 h 52"/>
                    <a:gd name="T4" fmla="*/ 2147483647 w 52"/>
                    <a:gd name="T5" fmla="*/ 953868938 h 52"/>
                    <a:gd name="T6" fmla="*/ 2147483647 w 52"/>
                    <a:gd name="T7" fmla="*/ 620017227 h 52"/>
                    <a:gd name="T8" fmla="*/ 2147483647 w 52"/>
                    <a:gd name="T9" fmla="*/ 572317219 h 52"/>
                    <a:gd name="T10" fmla="*/ 1893363828 w 52"/>
                    <a:gd name="T11" fmla="*/ 620017227 h 52"/>
                    <a:gd name="T12" fmla="*/ 2035366631 w 52"/>
                    <a:gd name="T13" fmla="*/ 333851711 h 52"/>
                    <a:gd name="T14" fmla="*/ 1751361025 w 52"/>
                    <a:gd name="T15" fmla="*/ 95386203 h 52"/>
                    <a:gd name="T16" fmla="*/ 1514689686 w 52"/>
                    <a:gd name="T17" fmla="*/ 333851711 h 52"/>
                    <a:gd name="T18" fmla="*/ 1372686883 w 52"/>
                    <a:gd name="T19" fmla="*/ 47693102 h 52"/>
                    <a:gd name="T20" fmla="*/ 1278018348 w 52"/>
                    <a:gd name="T21" fmla="*/ 0 h 52"/>
                    <a:gd name="T22" fmla="*/ 899351086 w 52"/>
                    <a:gd name="T23" fmla="*/ 95386203 h 52"/>
                    <a:gd name="T24" fmla="*/ 852016818 w 52"/>
                    <a:gd name="T25" fmla="*/ 429237915 h 52"/>
                    <a:gd name="T26" fmla="*/ 568011212 w 52"/>
                    <a:gd name="T27" fmla="*/ 190772406 h 52"/>
                    <a:gd name="T28" fmla="*/ 284005606 w 52"/>
                    <a:gd name="T29" fmla="*/ 476931016 h 52"/>
                    <a:gd name="T30" fmla="*/ 473342677 w 52"/>
                    <a:gd name="T31" fmla="*/ 715403430 h 52"/>
                    <a:gd name="T32" fmla="*/ 142002803 w 52"/>
                    <a:gd name="T33" fmla="*/ 763096532 h 52"/>
                    <a:gd name="T34" fmla="*/ 94668535 w 52"/>
                    <a:gd name="T35" fmla="*/ 810789634 h 52"/>
                    <a:gd name="T36" fmla="*/ 0 w 52"/>
                    <a:gd name="T37" fmla="*/ 1192334446 h 52"/>
                    <a:gd name="T38" fmla="*/ 331339874 w 52"/>
                    <a:gd name="T39" fmla="*/ 1287720650 h 52"/>
                    <a:gd name="T40" fmla="*/ 94668535 w 52"/>
                    <a:gd name="T41" fmla="*/ 1478493056 h 52"/>
                    <a:gd name="T42" fmla="*/ 189337071 w 52"/>
                    <a:gd name="T43" fmla="*/ 1860044775 h 52"/>
                    <a:gd name="T44" fmla="*/ 284005606 w 52"/>
                    <a:gd name="T45" fmla="*/ 1907737877 h 52"/>
                    <a:gd name="T46" fmla="*/ 568011212 w 52"/>
                    <a:gd name="T47" fmla="*/ 1907737877 h 52"/>
                    <a:gd name="T48" fmla="*/ 473342677 w 52"/>
                    <a:gd name="T49" fmla="*/ 2147483647 h 52"/>
                    <a:gd name="T50" fmla="*/ 804682551 w 52"/>
                    <a:gd name="T51" fmla="*/ 2147483647 h 52"/>
                    <a:gd name="T52" fmla="*/ 994019622 w 52"/>
                    <a:gd name="T53" fmla="*/ 2146203385 h 52"/>
                    <a:gd name="T54" fmla="*/ 1088688157 w 52"/>
                    <a:gd name="T55" fmla="*/ 2147483647 h 52"/>
                    <a:gd name="T56" fmla="*/ 1136022425 w 52"/>
                    <a:gd name="T57" fmla="*/ 2147483647 h 52"/>
                    <a:gd name="T58" fmla="*/ 1514689686 w 52"/>
                    <a:gd name="T59" fmla="*/ 2147483647 h 52"/>
                    <a:gd name="T60" fmla="*/ 1562023954 w 52"/>
                    <a:gd name="T61" fmla="*/ 2147483647 h 52"/>
                    <a:gd name="T62" fmla="*/ 1656692489 w 52"/>
                    <a:gd name="T63" fmla="*/ 2098510283 h 52"/>
                    <a:gd name="T64" fmla="*/ 1893363828 w 52"/>
                    <a:gd name="T65" fmla="*/ 2147483647 h 52"/>
                    <a:gd name="T66" fmla="*/ 2147483647 w 52"/>
                    <a:gd name="T67" fmla="*/ 2050817182 h 52"/>
                    <a:gd name="T68" fmla="*/ 2147483647 w 52"/>
                    <a:gd name="T69" fmla="*/ 1955430978 h 52"/>
                    <a:gd name="T70" fmla="*/ 2035366631 w 52"/>
                    <a:gd name="T71" fmla="*/ 1669265463 h 52"/>
                    <a:gd name="T72" fmla="*/ 2147483647 w 52"/>
                    <a:gd name="T73" fmla="*/ 1716958564 h 52"/>
                    <a:gd name="T74" fmla="*/ 2147483647 w 52"/>
                    <a:gd name="T75" fmla="*/ 1383106853 h 52"/>
                    <a:gd name="T76" fmla="*/ 1562023954 w 52"/>
                    <a:gd name="T77" fmla="*/ 1335413751 h 52"/>
                    <a:gd name="T78" fmla="*/ 899351086 w 52"/>
                    <a:gd name="T79" fmla="*/ 1192334446 h 52"/>
                    <a:gd name="T80" fmla="*/ 1562023954 w 52"/>
                    <a:gd name="T81" fmla="*/ 1335413751 h 5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52"/>
                    <a:gd name="T124" fmla="*/ 0 h 52"/>
                    <a:gd name="T125" fmla="*/ 52 w 52"/>
                    <a:gd name="T126" fmla="*/ 52 h 5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52" h="52">
                      <a:moveTo>
                        <a:pt x="52" y="27"/>
                      </a:moveTo>
                      <a:cubicBezTo>
                        <a:pt x="52" y="27"/>
                        <a:pt x="52" y="27"/>
                        <a:pt x="51" y="27"/>
                      </a:cubicBezTo>
                      <a:cubicBezTo>
                        <a:pt x="46" y="26"/>
                        <a:pt x="46" y="26"/>
                        <a:pt x="46" y="26"/>
                      </a:cubicBezTo>
                      <a:cubicBezTo>
                        <a:pt x="46" y="23"/>
                        <a:pt x="46" y="23"/>
                        <a:pt x="46" y="23"/>
                      </a:cubicBezTo>
                      <a:cubicBezTo>
                        <a:pt x="51" y="21"/>
                        <a:pt x="51" y="21"/>
                        <a:pt x="51" y="21"/>
                      </a:cubicBezTo>
                      <a:cubicBezTo>
                        <a:pt x="51" y="21"/>
                        <a:pt x="51" y="21"/>
                        <a:pt x="52" y="20"/>
                      </a:cubicBezTo>
                      <a:cubicBezTo>
                        <a:pt x="52" y="20"/>
                        <a:pt x="52" y="20"/>
                        <a:pt x="51" y="19"/>
                      </a:cubicBezTo>
                      <a:cubicBezTo>
                        <a:pt x="49" y="13"/>
                        <a:pt x="49" y="13"/>
                        <a:pt x="49" y="13"/>
                      </a:cubicBezTo>
                      <a:cubicBezTo>
                        <a:pt x="49" y="12"/>
                        <a:pt x="48" y="12"/>
                        <a:pt x="48" y="12"/>
                      </a:cubicBezTo>
                      <a:cubicBezTo>
                        <a:pt x="48" y="12"/>
                        <a:pt x="47" y="12"/>
                        <a:pt x="47" y="12"/>
                      </a:cubicBezTo>
                      <a:cubicBezTo>
                        <a:pt x="42" y="14"/>
                        <a:pt x="42" y="14"/>
                        <a:pt x="42" y="14"/>
                      </a:cubicBezTo>
                      <a:cubicBezTo>
                        <a:pt x="40" y="13"/>
                        <a:pt x="40" y="13"/>
                        <a:pt x="40" y="13"/>
                      </a:cubicBezTo>
                      <a:cubicBezTo>
                        <a:pt x="43" y="8"/>
                        <a:pt x="43" y="8"/>
                        <a:pt x="43" y="8"/>
                      </a:cubicBezTo>
                      <a:cubicBezTo>
                        <a:pt x="43" y="7"/>
                        <a:pt x="43" y="7"/>
                        <a:pt x="43" y="7"/>
                      </a:cubicBezTo>
                      <a:cubicBezTo>
                        <a:pt x="43" y="6"/>
                        <a:pt x="43" y="6"/>
                        <a:pt x="43" y="6"/>
                      </a:cubicBezTo>
                      <a:cubicBezTo>
                        <a:pt x="37" y="2"/>
                        <a:pt x="37" y="2"/>
                        <a:pt x="37" y="2"/>
                      </a:cubicBezTo>
                      <a:cubicBezTo>
                        <a:pt x="36" y="2"/>
                        <a:pt x="35" y="2"/>
                        <a:pt x="35" y="3"/>
                      </a:cubicBezTo>
                      <a:cubicBezTo>
                        <a:pt x="32" y="7"/>
                        <a:pt x="32" y="7"/>
                        <a:pt x="32" y="7"/>
                      </a:cubicBezTo>
                      <a:cubicBezTo>
                        <a:pt x="30" y="7"/>
                        <a:pt x="30" y="7"/>
                        <a:pt x="30" y="7"/>
                      </a:cubicBezTo>
                      <a:cubicBezTo>
                        <a:pt x="29" y="1"/>
                        <a:pt x="29" y="1"/>
                        <a:pt x="29" y="1"/>
                      </a:cubicBezTo>
                      <a:cubicBezTo>
                        <a:pt x="29" y="1"/>
                        <a:pt x="29" y="1"/>
                        <a:pt x="29" y="0"/>
                      </a:cubicBezTo>
                      <a:cubicBezTo>
                        <a:pt x="28" y="0"/>
                        <a:pt x="28" y="0"/>
                        <a:pt x="27" y="0"/>
                      </a:cubicBezTo>
                      <a:cubicBezTo>
                        <a:pt x="20" y="1"/>
                        <a:pt x="20" y="1"/>
                        <a:pt x="20" y="1"/>
                      </a:cubicBezTo>
                      <a:cubicBezTo>
                        <a:pt x="20" y="1"/>
                        <a:pt x="19" y="1"/>
                        <a:pt x="19" y="2"/>
                      </a:cubicBezTo>
                      <a:cubicBezTo>
                        <a:pt x="20" y="8"/>
                        <a:pt x="20" y="8"/>
                        <a:pt x="20" y="8"/>
                      </a:cubicBezTo>
                      <a:cubicBezTo>
                        <a:pt x="18" y="9"/>
                        <a:pt x="18" y="9"/>
                        <a:pt x="18" y="9"/>
                      </a:cubicBezTo>
                      <a:cubicBezTo>
                        <a:pt x="14" y="4"/>
                        <a:pt x="14" y="4"/>
                        <a:pt x="14" y="4"/>
                      </a:cubicBezTo>
                      <a:cubicBezTo>
                        <a:pt x="13" y="4"/>
                        <a:pt x="12" y="4"/>
                        <a:pt x="12" y="4"/>
                      </a:cubicBezTo>
                      <a:cubicBezTo>
                        <a:pt x="7" y="9"/>
                        <a:pt x="7" y="9"/>
                        <a:pt x="7" y="9"/>
                      </a:cubicBezTo>
                      <a:cubicBezTo>
                        <a:pt x="6" y="9"/>
                        <a:pt x="6" y="9"/>
                        <a:pt x="6" y="10"/>
                      </a:cubicBezTo>
                      <a:cubicBezTo>
                        <a:pt x="6" y="10"/>
                        <a:pt x="6" y="11"/>
                        <a:pt x="6" y="11"/>
                      </a:cubicBezTo>
                      <a:cubicBezTo>
                        <a:pt x="10" y="15"/>
                        <a:pt x="10" y="15"/>
                        <a:pt x="10" y="15"/>
                      </a:cubicBezTo>
                      <a:cubicBezTo>
                        <a:pt x="9" y="17"/>
                        <a:pt x="9" y="17"/>
                        <a:pt x="9" y="17"/>
                      </a:cubicBezTo>
                      <a:cubicBezTo>
                        <a:pt x="3" y="16"/>
                        <a:pt x="3" y="16"/>
                        <a:pt x="3" y="16"/>
                      </a:cubicBezTo>
                      <a:cubicBezTo>
                        <a:pt x="3" y="16"/>
                        <a:pt x="3" y="16"/>
                        <a:pt x="2" y="16"/>
                      </a:cubicBezTo>
                      <a:cubicBezTo>
                        <a:pt x="2" y="16"/>
                        <a:pt x="2" y="16"/>
                        <a:pt x="2" y="17"/>
                      </a:cubicBezTo>
                      <a:cubicBezTo>
                        <a:pt x="0" y="24"/>
                        <a:pt x="0" y="24"/>
                        <a:pt x="0" y="24"/>
                      </a:cubicBezTo>
                      <a:cubicBezTo>
                        <a:pt x="0" y="24"/>
                        <a:pt x="0" y="24"/>
                        <a:pt x="0" y="25"/>
                      </a:cubicBezTo>
                      <a:cubicBezTo>
                        <a:pt x="1" y="25"/>
                        <a:pt x="1" y="25"/>
                        <a:pt x="1" y="25"/>
                      </a:cubicBezTo>
                      <a:cubicBezTo>
                        <a:pt x="7" y="27"/>
                        <a:pt x="7" y="27"/>
                        <a:pt x="7" y="27"/>
                      </a:cubicBezTo>
                      <a:cubicBezTo>
                        <a:pt x="7" y="29"/>
                        <a:pt x="7" y="29"/>
                        <a:pt x="7" y="29"/>
                      </a:cubicBezTo>
                      <a:cubicBezTo>
                        <a:pt x="2" y="31"/>
                        <a:pt x="2" y="31"/>
                        <a:pt x="2" y="31"/>
                      </a:cubicBezTo>
                      <a:cubicBezTo>
                        <a:pt x="1" y="31"/>
                        <a:pt x="1" y="32"/>
                        <a:pt x="1" y="33"/>
                      </a:cubicBezTo>
                      <a:cubicBezTo>
                        <a:pt x="4" y="39"/>
                        <a:pt x="4" y="39"/>
                        <a:pt x="4" y="39"/>
                      </a:cubicBezTo>
                      <a:cubicBezTo>
                        <a:pt x="4" y="40"/>
                        <a:pt x="4" y="40"/>
                        <a:pt x="5" y="40"/>
                      </a:cubicBezTo>
                      <a:cubicBezTo>
                        <a:pt x="5" y="40"/>
                        <a:pt x="5" y="40"/>
                        <a:pt x="6" y="40"/>
                      </a:cubicBezTo>
                      <a:cubicBezTo>
                        <a:pt x="11" y="38"/>
                        <a:pt x="11" y="38"/>
                        <a:pt x="11" y="38"/>
                      </a:cubicBezTo>
                      <a:cubicBezTo>
                        <a:pt x="12" y="40"/>
                        <a:pt x="12" y="40"/>
                        <a:pt x="12" y="40"/>
                      </a:cubicBezTo>
                      <a:cubicBezTo>
                        <a:pt x="9" y="45"/>
                        <a:pt x="9" y="45"/>
                        <a:pt x="9" y="45"/>
                      </a:cubicBezTo>
                      <a:cubicBezTo>
                        <a:pt x="9" y="45"/>
                        <a:pt x="9" y="46"/>
                        <a:pt x="10" y="47"/>
                      </a:cubicBezTo>
                      <a:cubicBezTo>
                        <a:pt x="16" y="50"/>
                        <a:pt x="16" y="50"/>
                        <a:pt x="16" y="50"/>
                      </a:cubicBezTo>
                      <a:cubicBezTo>
                        <a:pt x="16" y="50"/>
                        <a:pt x="17" y="50"/>
                        <a:pt x="17" y="50"/>
                      </a:cubicBezTo>
                      <a:cubicBezTo>
                        <a:pt x="17" y="50"/>
                        <a:pt x="18" y="50"/>
                        <a:pt x="18" y="50"/>
                      </a:cubicBezTo>
                      <a:cubicBezTo>
                        <a:pt x="21" y="45"/>
                        <a:pt x="21" y="45"/>
                        <a:pt x="21" y="45"/>
                      </a:cubicBezTo>
                      <a:cubicBezTo>
                        <a:pt x="23" y="45"/>
                        <a:pt x="23" y="45"/>
                        <a:pt x="23" y="45"/>
                      </a:cubicBezTo>
                      <a:cubicBezTo>
                        <a:pt x="23" y="51"/>
                        <a:pt x="23" y="51"/>
                        <a:pt x="23" y="51"/>
                      </a:cubicBezTo>
                      <a:cubicBezTo>
                        <a:pt x="23" y="51"/>
                        <a:pt x="24" y="52"/>
                        <a:pt x="24" y="52"/>
                      </a:cubicBezTo>
                      <a:cubicBezTo>
                        <a:pt x="24" y="52"/>
                        <a:pt x="24" y="52"/>
                        <a:pt x="24" y="52"/>
                      </a:cubicBezTo>
                      <a:cubicBezTo>
                        <a:pt x="25" y="52"/>
                        <a:pt x="25" y="52"/>
                        <a:pt x="25" y="52"/>
                      </a:cubicBezTo>
                      <a:cubicBezTo>
                        <a:pt x="32" y="52"/>
                        <a:pt x="32" y="52"/>
                        <a:pt x="32" y="52"/>
                      </a:cubicBezTo>
                      <a:cubicBezTo>
                        <a:pt x="32" y="52"/>
                        <a:pt x="33" y="51"/>
                        <a:pt x="33" y="51"/>
                      </a:cubicBezTo>
                      <a:cubicBezTo>
                        <a:pt x="33" y="51"/>
                        <a:pt x="33" y="50"/>
                        <a:pt x="33" y="50"/>
                      </a:cubicBezTo>
                      <a:cubicBezTo>
                        <a:pt x="33" y="44"/>
                        <a:pt x="33" y="44"/>
                        <a:pt x="33" y="44"/>
                      </a:cubicBezTo>
                      <a:cubicBezTo>
                        <a:pt x="35" y="44"/>
                        <a:pt x="35" y="44"/>
                        <a:pt x="35" y="44"/>
                      </a:cubicBezTo>
                      <a:cubicBezTo>
                        <a:pt x="39" y="48"/>
                        <a:pt x="39" y="48"/>
                        <a:pt x="39" y="48"/>
                      </a:cubicBezTo>
                      <a:cubicBezTo>
                        <a:pt x="39" y="48"/>
                        <a:pt x="39" y="48"/>
                        <a:pt x="40" y="48"/>
                      </a:cubicBezTo>
                      <a:cubicBezTo>
                        <a:pt x="40" y="48"/>
                        <a:pt x="40" y="48"/>
                        <a:pt x="41" y="48"/>
                      </a:cubicBezTo>
                      <a:cubicBezTo>
                        <a:pt x="46" y="43"/>
                        <a:pt x="46" y="43"/>
                        <a:pt x="46" y="43"/>
                      </a:cubicBezTo>
                      <a:cubicBezTo>
                        <a:pt x="46" y="43"/>
                        <a:pt x="46" y="43"/>
                        <a:pt x="46" y="42"/>
                      </a:cubicBezTo>
                      <a:cubicBezTo>
                        <a:pt x="46" y="42"/>
                        <a:pt x="46" y="42"/>
                        <a:pt x="46" y="41"/>
                      </a:cubicBezTo>
                      <a:cubicBezTo>
                        <a:pt x="42" y="37"/>
                        <a:pt x="42" y="37"/>
                        <a:pt x="42" y="37"/>
                      </a:cubicBezTo>
                      <a:cubicBezTo>
                        <a:pt x="43" y="35"/>
                        <a:pt x="43" y="35"/>
                        <a:pt x="43" y="35"/>
                      </a:cubicBezTo>
                      <a:cubicBezTo>
                        <a:pt x="49" y="36"/>
                        <a:pt x="49" y="36"/>
                        <a:pt x="49" y="36"/>
                      </a:cubicBezTo>
                      <a:cubicBezTo>
                        <a:pt x="49" y="37"/>
                        <a:pt x="50" y="36"/>
                        <a:pt x="50" y="36"/>
                      </a:cubicBezTo>
                      <a:cubicBezTo>
                        <a:pt x="50" y="36"/>
                        <a:pt x="51" y="36"/>
                        <a:pt x="51" y="35"/>
                      </a:cubicBezTo>
                      <a:cubicBezTo>
                        <a:pt x="52" y="29"/>
                        <a:pt x="52" y="29"/>
                        <a:pt x="52" y="29"/>
                      </a:cubicBezTo>
                      <a:cubicBezTo>
                        <a:pt x="52" y="28"/>
                        <a:pt x="52" y="28"/>
                        <a:pt x="52" y="27"/>
                      </a:cubicBezTo>
                      <a:close/>
                      <a:moveTo>
                        <a:pt x="33" y="28"/>
                      </a:moveTo>
                      <a:cubicBezTo>
                        <a:pt x="32" y="31"/>
                        <a:pt x="28" y="34"/>
                        <a:pt x="25" y="33"/>
                      </a:cubicBezTo>
                      <a:cubicBezTo>
                        <a:pt x="21" y="32"/>
                        <a:pt x="18" y="28"/>
                        <a:pt x="19" y="25"/>
                      </a:cubicBezTo>
                      <a:cubicBezTo>
                        <a:pt x="20" y="21"/>
                        <a:pt x="24" y="18"/>
                        <a:pt x="28" y="19"/>
                      </a:cubicBezTo>
                      <a:cubicBezTo>
                        <a:pt x="32" y="20"/>
                        <a:pt x="34" y="24"/>
                        <a:pt x="33" y="28"/>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81" name="Freeform 27"/>
                <p:cNvSpPr>
                  <a:spLocks noEditPoints="1" noChangeArrowheads="1"/>
                </p:cNvSpPr>
                <p:nvPr/>
              </p:nvSpPr>
              <p:spPr bwMode="auto">
                <a:xfrm>
                  <a:off x="296537" y="248324"/>
                  <a:ext cx="254449" cy="255964"/>
                </a:xfrm>
                <a:custGeom>
                  <a:avLst/>
                  <a:gdLst>
                    <a:gd name="T0" fmla="*/ 1560673257 w 37"/>
                    <a:gd name="T1" fmla="*/ 1387878316 h 37"/>
                    <a:gd name="T2" fmla="*/ 1466086999 w 37"/>
                    <a:gd name="T3" fmla="*/ 1148593483 h 37"/>
                    <a:gd name="T4" fmla="*/ 1702552644 w 37"/>
                    <a:gd name="T5" fmla="*/ 1196451833 h 37"/>
                    <a:gd name="T6" fmla="*/ 1749845773 w 37"/>
                    <a:gd name="T7" fmla="*/ 957160083 h 37"/>
                    <a:gd name="T8" fmla="*/ 1702552644 w 37"/>
                    <a:gd name="T9" fmla="*/ 861443383 h 37"/>
                    <a:gd name="T10" fmla="*/ 1513380128 w 37"/>
                    <a:gd name="T11" fmla="*/ 765726683 h 37"/>
                    <a:gd name="T12" fmla="*/ 1749845773 w 37"/>
                    <a:gd name="T13" fmla="*/ 670009983 h 37"/>
                    <a:gd name="T14" fmla="*/ 1655259515 w 37"/>
                    <a:gd name="T15" fmla="*/ 430725150 h 37"/>
                    <a:gd name="T16" fmla="*/ 1418793870 w 37"/>
                    <a:gd name="T17" fmla="*/ 478576583 h 37"/>
                    <a:gd name="T18" fmla="*/ 1466086999 w 37"/>
                    <a:gd name="T19" fmla="*/ 239291750 h 37"/>
                    <a:gd name="T20" fmla="*/ 1418793870 w 37"/>
                    <a:gd name="T21" fmla="*/ 191433400 h 37"/>
                    <a:gd name="T22" fmla="*/ 1135035096 w 37"/>
                    <a:gd name="T23" fmla="*/ 95716700 h 37"/>
                    <a:gd name="T24" fmla="*/ 993155709 w 37"/>
                    <a:gd name="T25" fmla="*/ 239291750 h 37"/>
                    <a:gd name="T26" fmla="*/ 898569451 w 37"/>
                    <a:gd name="T27" fmla="*/ 0 h 37"/>
                    <a:gd name="T28" fmla="*/ 662103806 w 37"/>
                    <a:gd name="T29" fmla="*/ 47858350 h 37"/>
                    <a:gd name="T30" fmla="*/ 662103806 w 37"/>
                    <a:gd name="T31" fmla="*/ 239291750 h 37"/>
                    <a:gd name="T32" fmla="*/ 472931290 w 37"/>
                    <a:gd name="T33" fmla="*/ 143575050 h 37"/>
                    <a:gd name="T34" fmla="*/ 378345032 w 37"/>
                    <a:gd name="T35" fmla="*/ 143575050 h 37"/>
                    <a:gd name="T36" fmla="*/ 189172516 w 37"/>
                    <a:gd name="T37" fmla="*/ 335008450 h 37"/>
                    <a:gd name="T38" fmla="*/ 331051903 w 37"/>
                    <a:gd name="T39" fmla="*/ 526434933 h 37"/>
                    <a:gd name="T40" fmla="*/ 141879387 w 37"/>
                    <a:gd name="T41" fmla="*/ 526434933 h 37"/>
                    <a:gd name="T42" fmla="*/ 0 w 37"/>
                    <a:gd name="T43" fmla="*/ 813585033 h 37"/>
                    <a:gd name="T44" fmla="*/ 47293129 w 37"/>
                    <a:gd name="T45" fmla="*/ 861443383 h 37"/>
                    <a:gd name="T46" fmla="*/ 236465645 w 37"/>
                    <a:gd name="T47" fmla="*/ 957160083 h 37"/>
                    <a:gd name="T48" fmla="*/ 47293129 w 37"/>
                    <a:gd name="T49" fmla="*/ 1100735133 h 37"/>
                    <a:gd name="T50" fmla="*/ 189172516 w 37"/>
                    <a:gd name="T51" fmla="*/ 1340019966 h 37"/>
                    <a:gd name="T52" fmla="*/ 378345032 w 37"/>
                    <a:gd name="T53" fmla="*/ 1292168534 h 37"/>
                    <a:gd name="T54" fmla="*/ 331051903 w 37"/>
                    <a:gd name="T55" fmla="*/ 1483595016 h 37"/>
                    <a:gd name="T56" fmla="*/ 331051903 w 37"/>
                    <a:gd name="T57" fmla="*/ 1579311716 h 37"/>
                    <a:gd name="T58" fmla="*/ 567517548 w 37"/>
                    <a:gd name="T59" fmla="*/ 1675028416 h 37"/>
                    <a:gd name="T60" fmla="*/ 614810677 w 37"/>
                    <a:gd name="T61" fmla="*/ 1675028416 h 37"/>
                    <a:gd name="T62" fmla="*/ 803983193 w 37"/>
                    <a:gd name="T63" fmla="*/ 1531453366 h 37"/>
                    <a:gd name="T64" fmla="*/ 803983193 w 37"/>
                    <a:gd name="T65" fmla="*/ 1770745116 h 37"/>
                    <a:gd name="T66" fmla="*/ 1087741967 w 37"/>
                    <a:gd name="T67" fmla="*/ 1722886766 h 37"/>
                    <a:gd name="T68" fmla="*/ 1135035096 w 37"/>
                    <a:gd name="T69" fmla="*/ 1675028416 h 37"/>
                    <a:gd name="T70" fmla="*/ 1182328225 w 37"/>
                    <a:gd name="T71" fmla="*/ 1483595016 h 37"/>
                    <a:gd name="T72" fmla="*/ 1324207612 w 37"/>
                    <a:gd name="T73" fmla="*/ 1627170066 h 37"/>
                    <a:gd name="T74" fmla="*/ 1560673257 w 37"/>
                    <a:gd name="T75" fmla="*/ 1435736666 h 37"/>
                    <a:gd name="T76" fmla="*/ 1040448838 w 37"/>
                    <a:gd name="T77" fmla="*/ 1052876783 h 37"/>
                    <a:gd name="T78" fmla="*/ 709396935 w 37"/>
                    <a:gd name="T79" fmla="*/ 717868333 h 37"/>
                    <a:gd name="T80" fmla="*/ 1040448838 w 37"/>
                    <a:gd name="T81" fmla="*/ 1052876783 h 3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7"/>
                    <a:gd name="T124" fmla="*/ 0 h 37"/>
                    <a:gd name="T125" fmla="*/ 37 w 37"/>
                    <a:gd name="T126" fmla="*/ 37 h 37"/>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7" h="37">
                      <a:moveTo>
                        <a:pt x="33" y="29"/>
                      </a:moveTo>
                      <a:cubicBezTo>
                        <a:pt x="33" y="29"/>
                        <a:pt x="33" y="29"/>
                        <a:pt x="33" y="29"/>
                      </a:cubicBezTo>
                      <a:cubicBezTo>
                        <a:pt x="30" y="26"/>
                        <a:pt x="30" y="26"/>
                        <a:pt x="30" y="26"/>
                      </a:cubicBezTo>
                      <a:cubicBezTo>
                        <a:pt x="31" y="24"/>
                        <a:pt x="31" y="24"/>
                        <a:pt x="31" y="24"/>
                      </a:cubicBezTo>
                      <a:cubicBezTo>
                        <a:pt x="35" y="25"/>
                        <a:pt x="35" y="25"/>
                        <a:pt x="35" y="25"/>
                      </a:cubicBezTo>
                      <a:cubicBezTo>
                        <a:pt x="35" y="25"/>
                        <a:pt x="36" y="25"/>
                        <a:pt x="36" y="25"/>
                      </a:cubicBezTo>
                      <a:cubicBezTo>
                        <a:pt x="36" y="25"/>
                        <a:pt x="36" y="25"/>
                        <a:pt x="36" y="24"/>
                      </a:cubicBezTo>
                      <a:cubicBezTo>
                        <a:pt x="37" y="20"/>
                        <a:pt x="37" y="20"/>
                        <a:pt x="37" y="20"/>
                      </a:cubicBezTo>
                      <a:cubicBezTo>
                        <a:pt x="37" y="19"/>
                        <a:pt x="37" y="19"/>
                        <a:pt x="37" y="19"/>
                      </a:cubicBezTo>
                      <a:cubicBezTo>
                        <a:pt x="37" y="19"/>
                        <a:pt x="37" y="18"/>
                        <a:pt x="36" y="18"/>
                      </a:cubicBezTo>
                      <a:cubicBezTo>
                        <a:pt x="33" y="18"/>
                        <a:pt x="33" y="18"/>
                        <a:pt x="33" y="18"/>
                      </a:cubicBezTo>
                      <a:cubicBezTo>
                        <a:pt x="32" y="16"/>
                        <a:pt x="32" y="16"/>
                        <a:pt x="32" y="16"/>
                      </a:cubicBezTo>
                      <a:cubicBezTo>
                        <a:pt x="36" y="14"/>
                        <a:pt x="36" y="14"/>
                        <a:pt x="36" y="14"/>
                      </a:cubicBezTo>
                      <a:cubicBezTo>
                        <a:pt x="36" y="14"/>
                        <a:pt x="37" y="14"/>
                        <a:pt x="37" y="14"/>
                      </a:cubicBezTo>
                      <a:cubicBezTo>
                        <a:pt x="37" y="14"/>
                        <a:pt x="37" y="13"/>
                        <a:pt x="37" y="13"/>
                      </a:cubicBezTo>
                      <a:cubicBezTo>
                        <a:pt x="35" y="9"/>
                        <a:pt x="35" y="9"/>
                        <a:pt x="35" y="9"/>
                      </a:cubicBezTo>
                      <a:cubicBezTo>
                        <a:pt x="34" y="8"/>
                        <a:pt x="34" y="8"/>
                        <a:pt x="33" y="8"/>
                      </a:cubicBezTo>
                      <a:cubicBezTo>
                        <a:pt x="30" y="10"/>
                        <a:pt x="30" y="10"/>
                        <a:pt x="30" y="10"/>
                      </a:cubicBezTo>
                      <a:cubicBezTo>
                        <a:pt x="29" y="8"/>
                        <a:pt x="29" y="8"/>
                        <a:pt x="29" y="8"/>
                      </a:cubicBezTo>
                      <a:cubicBezTo>
                        <a:pt x="31" y="5"/>
                        <a:pt x="31" y="5"/>
                        <a:pt x="31" y="5"/>
                      </a:cubicBezTo>
                      <a:cubicBezTo>
                        <a:pt x="31" y="5"/>
                        <a:pt x="31" y="4"/>
                        <a:pt x="31" y="4"/>
                      </a:cubicBezTo>
                      <a:cubicBezTo>
                        <a:pt x="31" y="4"/>
                        <a:pt x="30" y="4"/>
                        <a:pt x="30" y="4"/>
                      </a:cubicBezTo>
                      <a:cubicBezTo>
                        <a:pt x="26" y="1"/>
                        <a:pt x="26" y="1"/>
                        <a:pt x="26" y="1"/>
                      </a:cubicBezTo>
                      <a:cubicBezTo>
                        <a:pt x="25" y="1"/>
                        <a:pt x="25" y="1"/>
                        <a:pt x="24" y="2"/>
                      </a:cubicBezTo>
                      <a:cubicBezTo>
                        <a:pt x="22" y="5"/>
                        <a:pt x="22" y="5"/>
                        <a:pt x="22" y="5"/>
                      </a:cubicBezTo>
                      <a:cubicBezTo>
                        <a:pt x="21" y="5"/>
                        <a:pt x="21" y="5"/>
                        <a:pt x="21" y="5"/>
                      </a:cubicBezTo>
                      <a:cubicBezTo>
                        <a:pt x="21" y="1"/>
                        <a:pt x="21" y="1"/>
                        <a:pt x="21" y="1"/>
                      </a:cubicBezTo>
                      <a:cubicBezTo>
                        <a:pt x="20" y="0"/>
                        <a:pt x="20" y="0"/>
                        <a:pt x="19" y="0"/>
                      </a:cubicBezTo>
                      <a:cubicBezTo>
                        <a:pt x="14" y="0"/>
                        <a:pt x="14" y="0"/>
                        <a:pt x="14" y="0"/>
                      </a:cubicBezTo>
                      <a:cubicBezTo>
                        <a:pt x="14" y="0"/>
                        <a:pt x="14" y="0"/>
                        <a:pt x="14" y="1"/>
                      </a:cubicBezTo>
                      <a:cubicBezTo>
                        <a:pt x="14" y="1"/>
                        <a:pt x="14" y="1"/>
                        <a:pt x="14" y="1"/>
                      </a:cubicBezTo>
                      <a:cubicBezTo>
                        <a:pt x="14" y="5"/>
                        <a:pt x="14" y="5"/>
                        <a:pt x="14" y="5"/>
                      </a:cubicBezTo>
                      <a:cubicBezTo>
                        <a:pt x="13" y="6"/>
                        <a:pt x="13" y="6"/>
                        <a:pt x="13" y="6"/>
                      </a:cubicBezTo>
                      <a:cubicBezTo>
                        <a:pt x="10" y="3"/>
                        <a:pt x="10" y="3"/>
                        <a:pt x="10" y="3"/>
                      </a:cubicBezTo>
                      <a:cubicBezTo>
                        <a:pt x="10" y="3"/>
                        <a:pt x="9" y="3"/>
                        <a:pt x="9" y="3"/>
                      </a:cubicBezTo>
                      <a:cubicBezTo>
                        <a:pt x="9" y="3"/>
                        <a:pt x="9" y="3"/>
                        <a:pt x="8" y="3"/>
                      </a:cubicBezTo>
                      <a:cubicBezTo>
                        <a:pt x="5" y="6"/>
                        <a:pt x="5" y="6"/>
                        <a:pt x="5" y="6"/>
                      </a:cubicBezTo>
                      <a:cubicBezTo>
                        <a:pt x="5" y="6"/>
                        <a:pt x="4" y="7"/>
                        <a:pt x="4" y="7"/>
                      </a:cubicBezTo>
                      <a:cubicBezTo>
                        <a:pt x="4" y="7"/>
                        <a:pt x="4" y="8"/>
                        <a:pt x="5" y="8"/>
                      </a:cubicBezTo>
                      <a:cubicBezTo>
                        <a:pt x="7" y="11"/>
                        <a:pt x="7" y="11"/>
                        <a:pt x="7" y="11"/>
                      </a:cubicBezTo>
                      <a:cubicBezTo>
                        <a:pt x="7" y="12"/>
                        <a:pt x="7" y="12"/>
                        <a:pt x="7" y="12"/>
                      </a:cubicBezTo>
                      <a:cubicBezTo>
                        <a:pt x="3" y="11"/>
                        <a:pt x="3" y="11"/>
                        <a:pt x="3" y="11"/>
                      </a:cubicBezTo>
                      <a:cubicBezTo>
                        <a:pt x="2" y="11"/>
                        <a:pt x="2" y="11"/>
                        <a:pt x="1" y="12"/>
                      </a:cubicBezTo>
                      <a:cubicBezTo>
                        <a:pt x="0" y="17"/>
                        <a:pt x="0" y="17"/>
                        <a:pt x="0" y="17"/>
                      </a:cubicBezTo>
                      <a:cubicBezTo>
                        <a:pt x="0" y="17"/>
                        <a:pt x="0" y="17"/>
                        <a:pt x="1" y="18"/>
                      </a:cubicBezTo>
                      <a:cubicBezTo>
                        <a:pt x="1" y="18"/>
                        <a:pt x="1" y="18"/>
                        <a:pt x="1" y="18"/>
                      </a:cubicBezTo>
                      <a:cubicBezTo>
                        <a:pt x="5" y="19"/>
                        <a:pt x="5" y="19"/>
                        <a:pt x="5" y="19"/>
                      </a:cubicBezTo>
                      <a:cubicBezTo>
                        <a:pt x="5" y="20"/>
                        <a:pt x="5" y="20"/>
                        <a:pt x="5" y="20"/>
                      </a:cubicBezTo>
                      <a:cubicBezTo>
                        <a:pt x="2" y="22"/>
                        <a:pt x="2" y="22"/>
                        <a:pt x="2" y="22"/>
                      </a:cubicBezTo>
                      <a:cubicBezTo>
                        <a:pt x="1" y="22"/>
                        <a:pt x="1" y="23"/>
                        <a:pt x="1" y="23"/>
                      </a:cubicBezTo>
                      <a:cubicBezTo>
                        <a:pt x="3" y="28"/>
                        <a:pt x="3" y="28"/>
                        <a:pt x="3" y="28"/>
                      </a:cubicBezTo>
                      <a:cubicBezTo>
                        <a:pt x="3" y="28"/>
                        <a:pt x="3" y="28"/>
                        <a:pt x="4" y="28"/>
                      </a:cubicBezTo>
                      <a:cubicBezTo>
                        <a:pt x="4" y="29"/>
                        <a:pt x="4" y="29"/>
                        <a:pt x="4" y="28"/>
                      </a:cubicBezTo>
                      <a:cubicBezTo>
                        <a:pt x="8" y="27"/>
                        <a:pt x="8" y="27"/>
                        <a:pt x="8" y="27"/>
                      </a:cubicBezTo>
                      <a:cubicBezTo>
                        <a:pt x="9" y="28"/>
                        <a:pt x="9" y="28"/>
                        <a:pt x="9" y="28"/>
                      </a:cubicBezTo>
                      <a:cubicBezTo>
                        <a:pt x="7" y="31"/>
                        <a:pt x="7" y="31"/>
                        <a:pt x="7" y="31"/>
                      </a:cubicBezTo>
                      <a:cubicBezTo>
                        <a:pt x="7" y="32"/>
                        <a:pt x="7" y="32"/>
                        <a:pt x="7" y="32"/>
                      </a:cubicBezTo>
                      <a:cubicBezTo>
                        <a:pt x="7" y="32"/>
                        <a:pt x="7" y="33"/>
                        <a:pt x="7" y="33"/>
                      </a:cubicBezTo>
                      <a:cubicBezTo>
                        <a:pt x="7" y="33"/>
                        <a:pt x="7" y="33"/>
                        <a:pt x="7" y="33"/>
                      </a:cubicBezTo>
                      <a:cubicBezTo>
                        <a:pt x="12" y="35"/>
                        <a:pt x="12" y="35"/>
                        <a:pt x="12" y="35"/>
                      </a:cubicBezTo>
                      <a:cubicBezTo>
                        <a:pt x="12" y="35"/>
                        <a:pt x="12" y="35"/>
                        <a:pt x="13" y="35"/>
                      </a:cubicBezTo>
                      <a:cubicBezTo>
                        <a:pt x="13" y="35"/>
                        <a:pt x="13" y="35"/>
                        <a:pt x="13" y="35"/>
                      </a:cubicBezTo>
                      <a:cubicBezTo>
                        <a:pt x="15" y="31"/>
                        <a:pt x="15" y="31"/>
                        <a:pt x="15" y="31"/>
                      </a:cubicBezTo>
                      <a:cubicBezTo>
                        <a:pt x="17" y="32"/>
                        <a:pt x="17" y="32"/>
                        <a:pt x="17" y="32"/>
                      </a:cubicBezTo>
                      <a:cubicBezTo>
                        <a:pt x="17" y="36"/>
                        <a:pt x="17" y="36"/>
                        <a:pt x="17" y="36"/>
                      </a:cubicBezTo>
                      <a:cubicBezTo>
                        <a:pt x="17" y="36"/>
                        <a:pt x="17" y="36"/>
                        <a:pt x="17" y="37"/>
                      </a:cubicBezTo>
                      <a:cubicBezTo>
                        <a:pt x="18" y="37"/>
                        <a:pt x="18" y="37"/>
                        <a:pt x="18" y="37"/>
                      </a:cubicBezTo>
                      <a:cubicBezTo>
                        <a:pt x="23" y="36"/>
                        <a:pt x="23" y="36"/>
                        <a:pt x="23" y="36"/>
                      </a:cubicBezTo>
                      <a:cubicBezTo>
                        <a:pt x="23" y="36"/>
                        <a:pt x="24" y="36"/>
                        <a:pt x="24" y="36"/>
                      </a:cubicBezTo>
                      <a:cubicBezTo>
                        <a:pt x="24" y="36"/>
                        <a:pt x="24" y="35"/>
                        <a:pt x="24" y="35"/>
                      </a:cubicBezTo>
                      <a:cubicBezTo>
                        <a:pt x="24" y="31"/>
                        <a:pt x="24" y="31"/>
                        <a:pt x="24" y="31"/>
                      </a:cubicBezTo>
                      <a:cubicBezTo>
                        <a:pt x="25" y="31"/>
                        <a:pt x="25" y="31"/>
                        <a:pt x="25" y="31"/>
                      </a:cubicBezTo>
                      <a:cubicBezTo>
                        <a:pt x="28" y="33"/>
                        <a:pt x="28" y="33"/>
                        <a:pt x="28" y="33"/>
                      </a:cubicBezTo>
                      <a:cubicBezTo>
                        <a:pt x="28" y="34"/>
                        <a:pt x="28" y="34"/>
                        <a:pt x="28" y="34"/>
                      </a:cubicBezTo>
                      <a:cubicBezTo>
                        <a:pt x="29" y="34"/>
                        <a:pt x="29" y="34"/>
                        <a:pt x="29" y="34"/>
                      </a:cubicBezTo>
                      <a:cubicBezTo>
                        <a:pt x="33" y="30"/>
                        <a:pt x="33" y="30"/>
                        <a:pt x="33" y="30"/>
                      </a:cubicBezTo>
                      <a:cubicBezTo>
                        <a:pt x="33" y="30"/>
                        <a:pt x="33" y="30"/>
                        <a:pt x="33" y="29"/>
                      </a:cubicBezTo>
                      <a:close/>
                      <a:moveTo>
                        <a:pt x="22" y="22"/>
                      </a:moveTo>
                      <a:cubicBezTo>
                        <a:pt x="20" y="24"/>
                        <a:pt x="17" y="24"/>
                        <a:pt x="15" y="22"/>
                      </a:cubicBezTo>
                      <a:cubicBezTo>
                        <a:pt x="13" y="20"/>
                        <a:pt x="13" y="16"/>
                        <a:pt x="15" y="15"/>
                      </a:cubicBezTo>
                      <a:cubicBezTo>
                        <a:pt x="17" y="13"/>
                        <a:pt x="21" y="13"/>
                        <a:pt x="23" y="15"/>
                      </a:cubicBezTo>
                      <a:cubicBezTo>
                        <a:pt x="24" y="17"/>
                        <a:pt x="24" y="20"/>
                        <a:pt x="22" y="22"/>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sp>
            <p:nvSpPr>
              <p:cNvPr id="79" name="文本框 16"/>
              <p:cNvSpPr>
                <a:spLocks noChangeArrowheads="1"/>
              </p:cNvSpPr>
              <p:nvPr/>
            </p:nvSpPr>
            <p:spPr bwMode="auto">
              <a:xfrm>
                <a:off x="2698980" y="5947662"/>
                <a:ext cx="132600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管控平台</a:t>
                </a:r>
              </a:p>
            </p:txBody>
          </p:sp>
        </p:grpSp>
        <p:sp>
          <p:nvSpPr>
            <p:cNvPr id="74" name="TextBox 73"/>
            <p:cNvSpPr txBox="1"/>
            <p:nvPr/>
          </p:nvSpPr>
          <p:spPr>
            <a:xfrm>
              <a:off x="1218502" y="4497979"/>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02</a:t>
              </a:r>
              <a:endParaRPr lang="en-US" b="1" i="1" dirty="0">
                <a:solidFill>
                  <a:srgbClr val="FF0000"/>
                </a:solidFill>
                <a:latin typeface="Algerian" panose="04020705040A02060702" pitchFamily="82" charset="0"/>
              </a:endParaRPr>
            </a:p>
          </p:txBody>
        </p:sp>
      </p:grpSp>
      <p:grpSp>
        <p:nvGrpSpPr>
          <p:cNvPr id="85" name="Group 84"/>
          <p:cNvGrpSpPr/>
          <p:nvPr/>
        </p:nvGrpSpPr>
        <p:grpSpPr>
          <a:xfrm>
            <a:off x="7418629" y="1138658"/>
            <a:ext cx="4142879" cy="5278183"/>
            <a:chOff x="5468716" y="853990"/>
            <a:chExt cx="3107159" cy="3958637"/>
          </a:xfrm>
        </p:grpSpPr>
        <p:cxnSp>
          <p:nvCxnSpPr>
            <p:cNvPr id="86" name="肘形连接符 3"/>
            <p:cNvCxnSpPr>
              <a:cxnSpLocks noChangeShapeType="1"/>
            </p:cNvCxnSpPr>
            <p:nvPr/>
          </p:nvCxnSpPr>
          <p:spPr bwMode="auto">
            <a:xfrm rot="10800000" flipV="1">
              <a:off x="5468716" y="1827359"/>
              <a:ext cx="1360533" cy="1332775"/>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87" name="文本框 17"/>
            <p:cNvSpPr>
              <a:spLocks noChangeArrowheads="1"/>
            </p:cNvSpPr>
            <p:nvPr/>
          </p:nvSpPr>
          <p:spPr bwMode="auto">
            <a:xfrm>
              <a:off x="6102947" y="1239825"/>
              <a:ext cx="2472928" cy="393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algn="ctr">
                <a:lnSpc>
                  <a:spcPct val="95000"/>
                </a:lnSpc>
                <a:spcBef>
                  <a:spcPts val="400"/>
                </a:spcBef>
              </a:pPr>
              <a:r>
                <a:rPr lang="zh-CN" altLang="en-US" sz="2100" dirty="0"/>
                <a:t>数据资产盘点和专项治理，是数据治理的业务动力</a:t>
              </a:r>
              <a:endParaRPr lang="zh-CN" altLang="en-US" sz="2100" dirty="0">
                <a:sym typeface="方正兰亭黑_GBK" pitchFamily="2" charset="-122"/>
              </a:endParaRPr>
            </a:p>
          </p:txBody>
        </p:sp>
        <p:grpSp>
          <p:nvGrpSpPr>
            <p:cNvPr id="88" name="组合 63"/>
            <p:cNvGrpSpPr/>
            <p:nvPr/>
          </p:nvGrpSpPr>
          <p:grpSpPr>
            <a:xfrm>
              <a:off x="7121228" y="3776132"/>
              <a:ext cx="1012886" cy="1036495"/>
              <a:chOff x="7097719" y="1832371"/>
              <a:chExt cx="980337" cy="980338"/>
            </a:xfrm>
          </p:grpSpPr>
          <p:grpSp>
            <p:nvGrpSpPr>
              <p:cNvPr id="93" name="组合 51"/>
              <p:cNvGrpSpPr/>
              <p:nvPr/>
            </p:nvGrpSpPr>
            <p:grpSpPr>
              <a:xfrm>
                <a:off x="7097719" y="1832371"/>
                <a:ext cx="980337" cy="980338"/>
                <a:chOff x="304800" y="673100"/>
                <a:chExt cx="4000500" cy="4000500"/>
              </a:xfrm>
              <a:effectLst>
                <a:outerShdw blurRad="444500" dist="254000" dir="8100000" algn="tr" rotWithShape="0">
                  <a:prstClr val="black">
                    <a:alpha val="50000"/>
                  </a:prstClr>
                </a:outerShdw>
              </a:effectLst>
            </p:grpSpPr>
            <p:sp>
              <p:nvSpPr>
                <p:cNvPr id="95"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6" name="椭圆 53"/>
                <p:cNvSpPr/>
                <p:nvPr/>
              </p:nvSpPr>
              <p:spPr>
                <a:xfrm>
                  <a:off x="392106" y="760417"/>
                  <a:ext cx="3825876" cy="382587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Freeform 41"/>
              <p:cNvSpPr>
                <a:spLocks noEditPoints="1" noChangeArrowheads="1"/>
              </p:cNvSpPr>
              <p:nvPr/>
            </p:nvSpPr>
            <p:spPr bwMode="auto">
              <a:xfrm>
                <a:off x="7334035" y="2103125"/>
                <a:ext cx="476079" cy="381999"/>
              </a:xfrm>
              <a:custGeom>
                <a:avLst/>
                <a:gdLst>
                  <a:gd name="T0" fmla="*/ 2147483647 w 72"/>
                  <a:gd name="T1" fmla="*/ 2147483647 h 58"/>
                  <a:gd name="T2" fmla="*/ 2147483647 w 72"/>
                  <a:gd name="T3" fmla="*/ 2147483647 h 58"/>
                  <a:gd name="T4" fmla="*/ 2147483647 w 72"/>
                  <a:gd name="T5" fmla="*/ 2147483647 h 58"/>
                  <a:gd name="T6" fmla="*/ 2147483647 w 72"/>
                  <a:gd name="T7" fmla="*/ 2147483647 h 58"/>
                  <a:gd name="T8" fmla="*/ 2147483647 w 72"/>
                  <a:gd name="T9" fmla="*/ 2147483647 h 58"/>
                  <a:gd name="T10" fmla="*/ 2147483647 w 72"/>
                  <a:gd name="T11" fmla="*/ 0 h 58"/>
                  <a:gd name="T12" fmla="*/ 2147483647 w 72"/>
                  <a:gd name="T13" fmla="*/ 0 h 58"/>
                  <a:gd name="T14" fmla="*/ 2147483647 w 72"/>
                  <a:gd name="T15" fmla="*/ 2147483647 h 58"/>
                  <a:gd name="T16" fmla="*/ 2147483647 w 72"/>
                  <a:gd name="T17" fmla="*/ 2147483647 h 58"/>
                  <a:gd name="T18" fmla="*/ 2147483647 w 72"/>
                  <a:gd name="T19" fmla="*/ 2147483647 h 58"/>
                  <a:gd name="T20" fmla="*/ 2147483647 w 72"/>
                  <a:gd name="T21" fmla="*/ 2147483647 h 58"/>
                  <a:gd name="T22" fmla="*/ 0 w 72"/>
                  <a:gd name="T23" fmla="*/ 2147483647 h 58"/>
                  <a:gd name="T24" fmla="*/ 0 w 72"/>
                  <a:gd name="T25" fmla="*/ 2147483647 h 58"/>
                  <a:gd name="T26" fmla="*/ 2147483647 w 72"/>
                  <a:gd name="T27" fmla="*/ 2147483647 h 58"/>
                  <a:gd name="T28" fmla="*/ 2147483647 w 72"/>
                  <a:gd name="T29" fmla="*/ 2147483647 h 58"/>
                  <a:gd name="T30" fmla="*/ 2147483647 w 72"/>
                  <a:gd name="T31" fmla="*/ 2147483647 h 58"/>
                  <a:gd name="T32" fmla="*/ 2147483647 w 72"/>
                  <a:gd name="T33" fmla="*/ 2147483647 h 58"/>
                  <a:gd name="T34" fmla="*/ 0 w 72"/>
                  <a:gd name="T35" fmla="*/ 2147483647 h 58"/>
                  <a:gd name="T36" fmla="*/ 2147483647 w 72"/>
                  <a:gd name="T37" fmla="*/ 2147483647 h 58"/>
                  <a:gd name="T38" fmla="*/ 2147483647 w 72"/>
                  <a:gd name="T39" fmla="*/ 2147483647 h 58"/>
                  <a:gd name="T40" fmla="*/ 2147483647 w 72"/>
                  <a:gd name="T41" fmla="*/ 2147483647 h 58"/>
                  <a:gd name="T42" fmla="*/ 2147483647 w 72"/>
                  <a:gd name="T43" fmla="*/ 2147483647 h 58"/>
                  <a:gd name="T44" fmla="*/ 2147483647 w 72"/>
                  <a:gd name="T45" fmla="*/ 2147483647 h 58"/>
                  <a:gd name="T46" fmla="*/ 2147483647 w 72"/>
                  <a:gd name="T47" fmla="*/ 2147483647 h 58"/>
                  <a:gd name="T48" fmla="*/ 2147483647 w 72"/>
                  <a:gd name="T49" fmla="*/ 2147483647 h 58"/>
                  <a:gd name="T50" fmla="*/ 2147483647 w 72"/>
                  <a:gd name="T51" fmla="*/ 2147483647 h 58"/>
                  <a:gd name="T52" fmla="*/ 2147483647 w 72"/>
                  <a:gd name="T53" fmla="*/ 2147483647 h 58"/>
                  <a:gd name="T54" fmla="*/ 2147483647 w 72"/>
                  <a:gd name="T55" fmla="*/ 2147483647 h 58"/>
                  <a:gd name="T56" fmla="*/ 2147483647 w 72"/>
                  <a:gd name="T57" fmla="*/ 2147483647 h 58"/>
                  <a:gd name="T58" fmla="*/ 2147483647 w 72"/>
                  <a:gd name="T59" fmla="*/ 2147483647 h 5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2"/>
                  <a:gd name="T91" fmla="*/ 0 h 58"/>
                  <a:gd name="T92" fmla="*/ 72 w 72"/>
                  <a:gd name="T93" fmla="*/ 58 h 5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2" h="58">
                    <a:moveTo>
                      <a:pt x="25" y="5"/>
                    </a:moveTo>
                    <a:cubicBezTo>
                      <a:pt x="48" y="5"/>
                      <a:pt x="48" y="5"/>
                      <a:pt x="48" y="5"/>
                    </a:cubicBezTo>
                    <a:cubicBezTo>
                      <a:pt x="48" y="11"/>
                      <a:pt x="48" y="11"/>
                      <a:pt x="48" y="11"/>
                    </a:cubicBezTo>
                    <a:cubicBezTo>
                      <a:pt x="53" y="11"/>
                      <a:pt x="53" y="11"/>
                      <a:pt x="53" y="11"/>
                    </a:cubicBezTo>
                    <a:cubicBezTo>
                      <a:pt x="53" y="4"/>
                      <a:pt x="53" y="4"/>
                      <a:pt x="53" y="4"/>
                    </a:cubicBezTo>
                    <a:cubicBezTo>
                      <a:pt x="53" y="2"/>
                      <a:pt x="51" y="0"/>
                      <a:pt x="48" y="0"/>
                    </a:cubicBezTo>
                    <a:cubicBezTo>
                      <a:pt x="24" y="0"/>
                      <a:pt x="24" y="0"/>
                      <a:pt x="24" y="0"/>
                    </a:cubicBezTo>
                    <a:cubicBezTo>
                      <a:pt x="22" y="0"/>
                      <a:pt x="20" y="2"/>
                      <a:pt x="20" y="4"/>
                    </a:cubicBezTo>
                    <a:cubicBezTo>
                      <a:pt x="20" y="11"/>
                      <a:pt x="20" y="11"/>
                      <a:pt x="20" y="11"/>
                    </a:cubicBezTo>
                    <a:cubicBezTo>
                      <a:pt x="25" y="11"/>
                      <a:pt x="25" y="11"/>
                      <a:pt x="25" y="11"/>
                    </a:cubicBezTo>
                    <a:lnTo>
                      <a:pt x="25" y="5"/>
                    </a:lnTo>
                    <a:close/>
                    <a:moveTo>
                      <a:pt x="0" y="19"/>
                    </a:moveTo>
                    <a:cubicBezTo>
                      <a:pt x="0" y="53"/>
                      <a:pt x="0" y="53"/>
                      <a:pt x="0" y="53"/>
                    </a:cubicBezTo>
                    <a:cubicBezTo>
                      <a:pt x="0" y="56"/>
                      <a:pt x="3" y="58"/>
                      <a:pt x="5" y="58"/>
                    </a:cubicBezTo>
                    <a:cubicBezTo>
                      <a:pt x="10" y="58"/>
                      <a:pt x="10" y="58"/>
                      <a:pt x="10" y="58"/>
                    </a:cubicBezTo>
                    <a:cubicBezTo>
                      <a:pt x="10" y="14"/>
                      <a:pt x="10" y="14"/>
                      <a:pt x="10" y="14"/>
                    </a:cubicBezTo>
                    <a:cubicBezTo>
                      <a:pt x="5" y="14"/>
                      <a:pt x="5" y="14"/>
                      <a:pt x="5" y="14"/>
                    </a:cubicBezTo>
                    <a:cubicBezTo>
                      <a:pt x="3" y="14"/>
                      <a:pt x="0" y="16"/>
                      <a:pt x="0" y="19"/>
                    </a:cubicBezTo>
                    <a:close/>
                    <a:moveTo>
                      <a:pt x="14" y="58"/>
                    </a:moveTo>
                    <a:cubicBezTo>
                      <a:pt x="59" y="58"/>
                      <a:pt x="59" y="58"/>
                      <a:pt x="59" y="58"/>
                    </a:cubicBezTo>
                    <a:cubicBezTo>
                      <a:pt x="59" y="14"/>
                      <a:pt x="59" y="14"/>
                      <a:pt x="59" y="14"/>
                    </a:cubicBezTo>
                    <a:cubicBezTo>
                      <a:pt x="14" y="14"/>
                      <a:pt x="14" y="14"/>
                      <a:pt x="14" y="14"/>
                    </a:cubicBezTo>
                    <a:lnTo>
                      <a:pt x="14" y="58"/>
                    </a:lnTo>
                    <a:close/>
                    <a:moveTo>
                      <a:pt x="67" y="14"/>
                    </a:moveTo>
                    <a:cubicBezTo>
                      <a:pt x="63" y="14"/>
                      <a:pt x="63" y="14"/>
                      <a:pt x="63" y="14"/>
                    </a:cubicBezTo>
                    <a:cubicBezTo>
                      <a:pt x="63" y="58"/>
                      <a:pt x="63" y="58"/>
                      <a:pt x="63" y="58"/>
                    </a:cubicBezTo>
                    <a:cubicBezTo>
                      <a:pt x="67" y="58"/>
                      <a:pt x="67" y="58"/>
                      <a:pt x="67" y="58"/>
                    </a:cubicBezTo>
                    <a:cubicBezTo>
                      <a:pt x="70" y="58"/>
                      <a:pt x="72" y="56"/>
                      <a:pt x="72" y="53"/>
                    </a:cubicBezTo>
                    <a:cubicBezTo>
                      <a:pt x="72" y="19"/>
                      <a:pt x="72" y="19"/>
                      <a:pt x="72" y="19"/>
                    </a:cubicBezTo>
                    <a:cubicBezTo>
                      <a:pt x="72" y="16"/>
                      <a:pt x="70" y="14"/>
                      <a:pt x="67" y="14"/>
                    </a:cubicBezTo>
                    <a:close/>
                  </a:path>
                </a:pathLst>
              </a:custGeom>
              <a:solidFill>
                <a:schemeClr val="tx2">
                  <a:lumMod val="50000"/>
                </a:schemeClr>
              </a:solidFill>
              <a:ln>
                <a:noFill/>
              </a:ln>
              <a:extLst/>
            </p:spPr>
            <p:txBody>
              <a:bodyPr/>
              <a:lstStyle/>
              <a:p>
                <a:endParaRPr lang="zh-CN" altLang="en-US"/>
              </a:p>
            </p:txBody>
          </p:sp>
        </p:grpSp>
        <p:sp>
          <p:nvSpPr>
            <p:cNvPr id="89" name="文本框 16"/>
            <p:cNvSpPr>
              <a:spLocks noChangeArrowheads="1"/>
            </p:cNvSpPr>
            <p:nvPr/>
          </p:nvSpPr>
          <p:spPr bwMode="auto">
            <a:xfrm>
              <a:off x="6705518" y="868449"/>
              <a:ext cx="1379224"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a:solidFill>
                    <a:srgbClr val="FF0000"/>
                  </a:solidFill>
                  <a:latin typeface="微软雅黑" panose="020B0503020204020204" pitchFamily="34" charset="-122"/>
                  <a:ea typeface="微软雅黑" panose="020B0503020204020204" pitchFamily="34" charset="-122"/>
                </a:rPr>
                <a:t>-</a:t>
              </a:r>
              <a:r>
                <a:rPr lang="zh-CN" altLang="en-US" sz="2000" b="1" dirty="0">
                  <a:solidFill>
                    <a:srgbClr val="FF0000"/>
                  </a:solidFill>
                  <a:latin typeface="微软雅黑" panose="020B0503020204020204" pitchFamily="34" charset="-122"/>
                  <a:ea typeface="微软雅黑" panose="020B0503020204020204" pitchFamily="34" charset="-122"/>
                </a:rPr>
                <a:t>数据专项治理</a:t>
              </a:r>
            </a:p>
          </p:txBody>
        </p:sp>
        <p:cxnSp>
          <p:nvCxnSpPr>
            <p:cNvPr id="90" name="肘形连接符 2"/>
            <p:cNvCxnSpPr>
              <a:cxnSpLocks noChangeShapeType="1"/>
            </p:cNvCxnSpPr>
            <p:nvPr/>
          </p:nvCxnSpPr>
          <p:spPr bwMode="auto">
            <a:xfrm rot="10800000">
              <a:off x="5468717" y="3360712"/>
              <a:ext cx="1360532" cy="890169"/>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91" name="TextBox 90"/>
            <p:cNvSpPr txBox="1"/>
            <p:nvPr/>
          </p:nvSpPr>
          <p:spPr>
            <a:xfrm>
              <a:off x="6337202" y="853990"/>
              <a:ext cx="352019" cy="271226"/>
            </a:xfrm>
            <a:prstGeom prst="rect">
              <a:avLst/>
            </a:prstGeom>
            <a:no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03</a:t>
              </a:r>
              <a:endParaRPr lang="en-US" b="1" i="1" dirty="0">
                <a:solidFill>
                  <a:srgbClr val="FF0000"/>
                </a:solidFill>
                <a:latin typeface="Algerian" panose="04020705040A02060702" pitchFamily="82" charset="0"/>
              </a:endParaRPr>
            </a:p>
          </p:txBody>
        </p:sp>
        <p:sp>
          <p:nvSpPr>
            <p:cNvPr id="92" name="TextBox 91"/>
            <p:cNvSpPr txBox="1"/>
            <p:nvPr/>
          </p:nvSpPr>
          <p:spPr>
            <a:xfrm>
              <a:off x="6276857" y="2014051"/>
              <a:ext cx="2177066" cy="2222147"/>
            </a:xfrm>
            <a:prstGeom prst="rect">
              <a:avLst/>
            </a:prstGeom>
            <a:noFill/>
          </p:spPr>
          <p:txBody>
            <a:bodyPr wrap="square" rtlCol="0">
              <a:spAutoFit/>
            </a:bodyPr>
            <a:lstStyle/>
            <a:p>
              <a:pPr marL="380962" indent="-380962">
                <a:lnSpc>
                  <a:spcPct val="95000"/>
                </a:lnSpc>
                <a:spcBef>
                  <a:spcPts val="533"/>
                </a:spcBef>
                <a:buFont typeface="Arial"/>
                <a:buChar char="•"/>
              </a:pPr>
              <a:r>
                <a:rPr lang="zh-CN" altLang="en-US" sz="2100" dirty="0">
                  <a:solidFill>
                    <a:srgbClr val="231F20"/>
                  </a:solidFill>
                </a:rPr>
                <a:t>开展数据标准化工作</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数据质量普查</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数据地图的完善</a:t>
              </a:r>
              <a:endParaRPr lang="en-US" altLang="zh-CN" sz="2100" dirty="0">
                <a:solidFill>
                  <a:srgbClr val="231F20"/>
                </a:solidFill>
              </a:endParaRPr>
            </a:p>
            <a:p>
              <a:pPr marL="380962" indent="-380962">
                <a:lnSpc>
                  <a:spcPct val="95000"/>
                </a:lnSpc>
                <a:spcBef>
                  <a:spcPts val="533"/>
                </a:spcBef>
                <a:buFont typeface="Arial"/>
                <a:buChar char="•"/>
              </a:pPr>
              <a:r>
                <a:rPr lang="zh-CN" altLang="en-US" sz="2100" dirty="0">
                  <a:solidFill>
                    <a:srgbClr val="231F20"/>
                  </a:solidFill>
                </a:rPr>
                <a:t>应对大数据时代的变化</a:t>
              </a:r>
              <a:endParaRPr lang="en-US" altLang="zh-CN" sz="2100" dirty="0">
                <a:solidFill>
                  <a:srgbClr val="231F20"/>
                </a:solidFill>
              </a:endParaRPr>
            </a:p>
            <a:p>
              <a:pPr marL="380962" indent="-380962">
                <a:lnSpc>
                  <a:spcPct val="95000"/>
                </a:lnSpc>
                <a:spcBef>
                  <a:spcPts val="533"/>
                </a:spcBef>
                <a:buFont typeface="Arial"/>
                <a:buChar char="•"/>
              </a:pPr>
              <a:endParaRPr lang="en-US" altLang="zh-CN" sz="2100" dirty="0">
                <a:solidFill>
                  <a:srgbClr val="231F20"/>
                </a:solidFill>
              </a:endParaRPr>
            </a:p>
            <a:p>
              <a:pPr marL="380962" indent="-380962">
                <a:lnSpc>
                  <a:spcPct val="95000"/>
                </a:lnSpc>
                <a:spcBef>
                  <a:spcPts val="533"/>
                </a:spcBef>
                <a:buFont typeface="Arial"/>
                <a:buChar char="•"/>
              </a:pPr>
              <a:endParaRPr lang="en-US" sz="2100" dirty="0" err="1">
                <a:solidFill>
                  <a:srgbClr val="231F20"/>
                </a:solidFill>
              </a:endParaRPr>
            </a:p>
          </p:txBody>
        </p:sp>
      </p:grpSp>
      <p:pic>
        <p:nvPicPr>
          <p:cNvPr id="9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5149" y="2674648"/>
            <a:ext cx="3560259" cy="2394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13374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2"/>
                                        </p:tgtEl>
                                        <p:attrNameLst>
                                          <p:attrName>style.visibility</p:attrName>
                                        </p:attrNameLst>
                                      </p:cBhvr>
                                      <p:to>
                                        <p:strVal val="visible"/>
                                      </p:to>
                                    </p:set>
                                    <p:anim calcmode="lin" valueType="num">
                                      <p:cBhvr additive="base">
                                        <p:cTn id="13" dur="500" fill="hold"/>
                                        <p:tgtEl>
                                          <p:spTgt spid="72"/>
                                        </p:tgtEl>
                                        <p:attrNameLst>
                                          <p:attrName>ppt_x</p:attrName>
                                        </p:attrNameLst>
                                      </p:cBhvr>
                                      <p:tavLst>
                                        <p:tav tm="0">
                                          <p:val>
                                            <p:strVal val="#ppt_x"/>
                                          </p:val>
                                        </p:tav>
                                        <p:tav tm="100000">
                                          <p:val>
                                            <p:strVal val="#ppt_x"/>
                                          </p:val>
                                        </p:tav>
                                      </p:tavLst>
                                    </p:anim>
                                    <p:anim calcmode="lin" valueType="num">
                                      <p:cBhvr additive="base">
                                        <p:cTn id="14"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5"/>
                                        </p:tgtEl>
                                        <p:attrNameLst>
                                          <p:attrName>style.visibility</p:attrName>
                                        </p:attrNameLst>
                                      </p:cBhvr>
                                      <p:to>
                                        <p:strVal val="visible"/>
                                      </p:to>
                                    </p:set>
                                    <p:anim calcmode="lin" valueType="num">
                                      <p:cBhvr additive="base">
                                        <p:cTn id="19" dur="500" fill="hold"/>
                                        <p:tgtEl>
                                          <p:spTgt spid="85"/>
                                        </p:tgtEl>
                                        <p:attrNameLst>
                                          <p:attrName>ppt_x</p:attrName>
                                        </p:attrNameLst>
                                      </p:cBhvr>
                                      <p:tavLst>
                                        <p:tav tm="0">
                                          <p:val>
                                            <p:strVal val="#ppt_x"/>
                                          </p:val>
                                        </p:tav>
                                        <p:tav tm="100000">
                                          <p:val>
                                            <p:strVal val="#ppt_x"/>
                                          </p:val>
                                        </p:tav>
                                      </p:tavLst>
                                    </p:anim>
                                    <p:anim calcmode="lin" valueType="num">
                                      <p:cBhvr additive="base">
                                        <p:cTn id="20"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Rectangle 125"/>
          <p:cNvSpPr/>
          <p:nvPr/>
        </p:nvSpPr>
        <p:spPr>
          <a:xfrm>
            <a:off x="4139107" y="1111285"/>
            <a:ext cx="2171431" cy="547795"/>
          </a:xfrm>
          <a:prstGeom prst="rect">
            <a:avLst/>
          </a:prstGeom>
          <a:solidFill>
            <a:srgbClr val="5B9BD5"/>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管理咨询</a:t>
            </a:r>
            <a:endParaRPr lang="en-US" sz="2100" kern="0" dirty="0">
              <a:solidFill>
                <a:prstClr val="white"/>
              </a:solidFill>
              <a:latin typeface="微软雅黑" panose="020B0503020204020204" pitchFamily="34" charset="-122"/>
            </a:endParaRPr>
          </a:p>
        </p:txBody>
      </p:sp>
      <p:sp>
        <p:nvSpPr>
          <p:cNvPr id="361" name="Rectangle 126"/>
          <p:cNvSpPr/>
          <p:nvPr/>
        </p:nvSpPr>
        <p:spPr>
          <a:xfrm>
            <a:off x="8712789" y="1098221"/>
            <a:ext cx="2171431" cy="547795"/>
          </a:xfrm>
          <a:prstGeom prst="rect">
            <a:avLst/>
          </a:prstGeom>
          <a:solidFill>
            <a:srgbClr val="00667E"/>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平台实施</a:t>
            </a:r>
            <a:endParaRPr lang="en-US" sz="2100" kern="0" dirty="0">
              <a:solidFill>
                <a:prstClr val="white"/>
              </a:solidFill>
              <a:latin typeface="微软雅黑" panose="020B0503020204020204" pitchFamily="34" charset="-122"/>
            </a:endParaRPr>
          </a:p>
        </p:txBody>
      </p:sp>
      <p:sp>
        <p:nvSpPr>
          <p:cNvPr id="362" name="Rectangle 127"/>
          <p:cNvSpPr/>
          <p:nvPr/>
        </p:nvSpPr>
        <p:spPr>
          <a:xfrm>
            <a:off x="6425109" y="1111285"/>
            <a:ext cx="2171431" cy="534731"/>
          </a:xfrm>
          <a:prstGeom prst="rect">
            <a:avLst/>
          </a:prstGeom>
          <a:solidFill>
            <a:srgbClr val="70AD47"/>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数据专项</a:t>
            </a:r>
            <a:endParaRPr lang="en-US" sz="2100" kern="0" dirty="0">
              <a:solidFill>
                <a:prstClr val="white"/>
              </a:solidFill>
              <a:latin typeface="微软雅黑" panose="020B0503020204020204" pitchFamily="34" charset="-122"/>
            </a:endParaRPr>
          </a:p>
        </p:txBody>
      </p:sp>
      <p:cxnSp>
        <p:nvCxnSpPr>
          <p:cNvPr id="12" name="Curved Connector 11"/>
          <p:cNvCxnSpPr>
            <a:stCxn id="360" idx="2"/>
          </p:cNvCxnSpPr>
          <p:nvPr/>
        </p:nvCxnSpPr>
        <p:spPr>
          <a:xfrm rot="5400000">
            <a:off x="4781642" y="1703445"/>
            <a:ext cx="487543" cy="398819"/>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urved Connector 13"/>
          <p:cNvCxnSpPr>
            <a:stCxn id="362" idx="2"/>
          </p:cNvCxnSpPr>
          <p:nvPr/>
        </p:nvCxnSpPr>
        <p:spPr>
          <a:xfrm rot="16200000" flipH="1">
            <a:off x="7261307" y="1895532"/>
            <a:ext cx="500607" cy="1575"/>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361" idx="2"/>
          </p:cNvCxnSpPr>
          <p:nvPr/>
        </p:nvCxnSpPr>
        <p:spPr>
          <a:xfrm rot="16200000" flipH="1">
            <a:off x="9748341" y="1696173"/>
            <a:ext cx="500608" cy="400291"/>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365" y="3443733"/>
            <a:ext cx="3036639" cy="2102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ltLang="zh-CN" dirty="0" smtClean="0">
                <a:latin typeface="微软雅黑" pitchFamily="34" charset="-122"/>
              </a:rPr>
              <a:t>Teradata</a:t>
            </a:r>
            <a:r>
              <a:rPr lang="zh-CN" altLang="en-US" dirty="0" smtClean="0">
                <a:latin typeface="微软雅黑" pitchFamily="34" charset="-122"/>
              </a:rPr>
              <a:t>数据</a:t>
            </a:r>
            <a:r>
              <a:rPr lang="zh-CN" altLang="en-US" dirty="0">
                <a:latin typeface="微软雅黑" pitchFamily="34" charset="-122"/>
              </a:rPr>
              <a:t>治理解决</a:t>
            </a:r>
            <a:r>
              <a:rPr lang="zh-CN" altLang="en-US" dirty="0" smtClean="0">
                <a:latin typeface="微软雅黑" pitchFamily="34" charset="-122"/>
              </a:rPr>
              <a:t>方案</a:t>
            </a:r>
            <a:endParaRPr lang="en-US" dirty="0"/>
          </a:p>
        </p:txBody>
      </p:sp>
      <p:sp>
        <p:nvSpPr>
          <p:cNvPr id="359" name="Freeform 50"/>
          <p:cNvSpPr>
            <a:spLocks noEditPoints="1"/>
          </p:cNvSpPr>
          <p:nvPr/>
        </p:nvSpPr>
        <p:spPr bwMode="auto">
          <a:xfrm>
            <a:off x="562785" y="2309185"/>
            <a:ext cx="2619307" cy="581787"/>
          </a:xfrm>
          <a:prstGeom prst="rect">
            <a:avLst/>
          </a:prstGeom>
          <a:noFill/>
          <a:ln>
            <a:noFill/>
          </a:ln>
        </p:spPr>
        <p:txBody>
          <a:bodyPr vert="horz" wrap="square" lIns="91434" tIns="45718" rIns="91434" bIns="45718" numCol="1" anchor="ctr" anchorCtr="0" compatLnSpc="1">
            <a:prstTxWarp prst="textNoShape">
              <a:avLst/>
            </a:prstTxWarp>
          </a:bodyPr>
          <a:lstStyle/>
          <a:p>
            <a:pPr algn="ctr" defTabSz="1218780">
              <a:lnSpc>
                <a:spcPct val="150000"/>
              </a:lnSpc>
              <a:defRPr/>
            </a:pPr>
            <a:r>
              <a:rPr lang="zh-CN" altLang="en-US" sz="2100" b="1" kern="0" dirty="0">
                <a:solidFill>
                  <a:prstClr val="black"/>
                </a:solidFill>
                <a:latin typeface="微软雅黑" panose="020B0503020204020204" pitchFamily="34" charset="-122"/>
              </a:rPr>
              <a:t>遵循</a:t>
            </a:r>
            <a:r>
              <a:rPr lang="en-US" altLang="zh-CN" sz="2100" b="1" kern="0" dirty="0">
                <a:solidFill>
                  <a:prstClr val="black"/>
                </a:solidFill>
                <a:latin typeface="微软雅黑" panose="020B0503020204020204" pitchFamily="34" charset="-122"/>
              </a:rPr>
              <a:t>Teradata</a:t>
            </a:r>
          </a:p>
          <a:p>
            <a:pPr algn="ctr" defTabSz="1218780">
              <a:lnSpc>
                <a:spcPct val="150000"/>
              </a:lnSpc>
              <a:defRPr/>
            </a:pPr>
            <a:r>
              <a:rPr lang="zh-CN" altLang="en-US" sz="2100" b="1" kern="0" dirty="0">
                <a:solidFill>
                  <a:prstClr val="black"/>
                </a:solidFill>
                <a:latin typeface="微软雅黑" panose="020B0503020204020204" pitchFamily="34" charset="-122"/>
              </a:rPr>
              <a:t>数据治理体系框架</a:t>
            </a:r>
            <a:endParaRPr lang="en-US" sz="2100" b="1" kern="0" dirty="0">
              <a:solidFill>
                <a:prstClr val="black"/>
              </a:solidFill>
              <a:latin typeface="微软雅黑" panose="020B0503020204020204" pitchFamily="34" charset="-122"/>
            </a:endParaRPr>
          </a:p>
        </p:txBody>
      </p:sp>
      <p:grpSp>
        <p:nvGrpSpPr>
          <p:cNvPr id="2048" name="Group 2047"/>
          <p:cNvGrpSpPr/>
          <p:nvPr/>
        </p:nvGrpSpPr>
        <p:grpSpPr>
          <a:xfrm>
            <a:off x="8928789" y="1902781"/>
            <a:ext cx="2540000" cy="4447219"/>
            <a:chOff x="8928790" y="1902782"/>
            <a:chExt cx="2540000" cy="4447218"/>
          </a:xfrm>
        </p:grpSpPr>
        <p:sp>
          <p:nvSpPr>
            <p:cNvPr id="213" name="Rounded Rectangle 212"/>
            <p:cNvSpPr/>
            <p:nvPr/>
          </p:nvSpPr>
          <p:spPr>
            <a:xfrm>
              <a:off x="892879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443" name="Rectangle 442"/>
            <p:cNvSpPr/>
            <p:nvPr/>
          </p:nvSpPr>
          <p:spPr>
            <a:xfrm>
              <a:off x="9154790" y="3109416"/>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数据质量规则部署</a:t>
              </a:r>
              <a:endParaRPr lang="en-US" sz="1600" kern="0" dirty="0">
                <a:solidFill>
                  <a:prstClr val="white"/>
                </a:solidFill>
                <a:latin typeface="微软雅黑" panose="020B0503020204020204" pitchFamily="34" charset="-122"/>
              </a:endParaRPr>
            </a:p>
          </p:txBody>
        </p:sp>
        <p:sp>
          <p:nvSpPr>
            <p:cNvPr id="444" name="Rectangle 443"/>
            <p:cNvSpPr/>
            <p:nvPr/>
          </p:nvSpPr>
          <p:spPr>
            <a:xfrm>
              <a:off x="9154790" y="2029783"/>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 </a:t>
              </a:r>
              <a:r>
                <a:rPr lang="zh-CN" altLang="en-US" sz="1600" kern="0" dirty="0">
                  <a:solidFill>
                    <a:prstClr val="white"/>
                  </a:solidFill>
                  <a:latin typeface="微软雅黑" panose="020B0503020204020204" pitchFamily="34" charset="-122"/>
                </a:rPr>
                <a:t>数据标准管理</a:t>
              </a:r>
              <a:endParaRPr lang="en-US" sz="1600" kern="0" dirty="0">
                <a:solidFill>
                  <a:prstClr val="white"/>
                </a:solidFill>
                <a:latin typeface="微软雅黑" panose="020B0503020204020204" pitchFamily="34" charset="-122"/>
              </a:endParaRPr>
            </a:p>
          </p:txBody>
        </p:sp>
        <p:sp>
          <p:nvSpPr>
            <p:cNvPr id="445" name="Rectangle 444"/>
            <p:cNvSpPr/>
            <p:nvPr/>
          </p:nvSpPr>
          <p:spPr>
            <a:xfrm>
              <a:off x="9154790" y="256959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a:t>
              </a:r>
              <a:endParaRPr lang="en-US" sz="1600" kern="0" dirty="0">
                <a:solidFill>
                  <a:prstClr val="white"/>
                </a:solidFill>
                <a:latin typeface="微软雅黑" panose="020B0503020204020204" pitchFamily="34" charset="-122"/>
              </a:endParaRPr>
            </a:p>
          </p:txBody>
        </p:sp>
        <p:sp>
          <p:nvSpPr>
            <p:cNvPr id="446" name="Rectangle 445"/>
            <p:cNvSpPr/>
            <p:nvPr/>
          </p:nvSpPr>
          <p:spPr>
            <a:xfrm>
              <a:off x="9154790" y="3649232"/>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a:t>
              </a:r>
              <a:endParaRPr lang="en-US" sz="1600" kern="0" dirty="0">
                <a:solidFill>
                  <a:prstClr val="white"/>
                </a:solidFill>
                <a:latin typeface="微软雅黑" panose="020B0503020204020204" pitchFamily="34" charset="-122"/>
              </a:endParaRPr>
            </a:p>
          </p:txBody>
        </p:sp>
        <p:sp>
          <p:nvSpPr>
            <p:cNvPr id="447" name="Rectangle 124"/>
            <p:cNvSpPr/>
            <p:nvPr/>
          </p:nvSpPr>
          <p:spPr>
            <a:xfrm>
              <a:off x="9154790" y="418904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数据质量评分卡</a:t>
              </a:r>
              <a:endParaRPr lang="en-US" sz="1600" kern="0" dirty="0">
                <a:solidFill>
                  <a:prstClr val="white"/>
                </a:solidFill>
                <a:latin typeface="微软雅黑" panose="020B0503020204020204" pitchFamily="34" charset="-122"/>
              </a:endParaRPr>
            </a:p>
          </p:txBody>
        </p:sp>
        <p:sp>
          <p:nvSpPr>
            <p:cNvPr id="448" name="Rectangle 124"/>
            <p:cNvSpPr/>
            <p:nvPr/>
          </p:nvSpPr>
          <p:spPr>
            <a:xfrm>
              <a:off x="9154790" y="4728865"/>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数据安全管理</a:t>
              </a:r>
              <a:endParaRPr lang="en-US" sz="1600" kern="0" dirty="0">
                <a:solidFill>
                  <a:prstClr val="white"/>
                </a:solidFill>
                <a:latin typeface="微软雅黑" panose="020B0503020204020204" pitchFamily="34" charset="-122"/>
              </a:endParaRPr>
            </a:p>
          </p:txBody>
        </p:sp>
      </p:grpSp>
      <p:grpSp>
        <p:nvGrpSpPr>
          <p:cNvPr id="2053" name="Group 2052"/>
          <p:cNvGrpSpPr/>
          <p:nvPr/>
        </p:nvGrpSpPr>
        <p:grpSpPr>
          <a:xfrm>
            <a:off x="3556000" y="1902781"/>
            <a:ext cx="2540000" cy="4447219"/>
            <a:chOff x="3556000" y="1902782"/>
            <a:chExt cx="2540000" cy="4447218"/>
          </a:xfrm>
        </p:grpSpPr>
        <p:sp>
          <p:nvSpPr>
            <p:cNvPr id="28" name="Rounded Rectangle 27"/>
            <p:cNvSpPr/>
            <p:nvPr/>
          </p:nvSpPr>
          <p:spPr>
            <a:xfrm>
              <a:off x="355600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366" name="Rectangle 365"/>
            <p:cNvSpPr/>
            <p:nvPr/>
          </p:nvSpPr>
          <p:spPr>
            <a:xfrm>
              <a:off x="3782000" y="2029783"/>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数据治理体系规划</a:t>
              </a:r>
              <a:endParaRPr lang="en-US" sz="1600" kern="0" dirty="0">
                <a:solidFill>
                  <a:prstClr val="white"/>
                </a:solidFill>
                <a:latin typeface="微软雅黑" panose="020B0503020204020204" pitchFamily="34" charset="-122"/>
              </a:endParaRPr>
            </a:p>
          </p:txBody>
        </p:sp>
        <p:sp>
          <p:nvSpPr>
            <p:cNvPr id="367" name="Rectangle 366"/>
            <p:cNvSpPr/>
            <p:nvPr/>
          </p:nvSpPr>
          <p:spPr>
            <a:xfrm>
              <a:off x="3782000" y="256959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数据标准管理流程</a:t>
              </a:r>
              <a:endParaRPr lang="en-US" sz="1600" kern="0" dirty="0">
                <a:solidFill>
                  <a:prstClr val="white"/>
                </a:solidFill>
                <a:latin typeface="微软雅黑" panose="020B0503020204020204" pitchFamily="34" charset="-122"/>
              </a:endParaRPr>
            </a:p>
          </p:txBody>
        </p:sp>
        <p:sp>
          <p:nvSpPr>
            <p:cNvPr id="368" name="Rectangle 367"/>
            <p:cNvSpPr/>
            <p:nvPr/>
          </p:nvSpPr>
          <p:spPr>
            <a:xfrm>
              <a:off x="3782000" y="3109416"/>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元数据管理办法</a:t>
              </a:r>
              <a:endParaRPr lang="en-US" sz="1600" kern="0" dirty="0">
                <a:solidFill>
                  <a:prstClr val="white"/>
                </a:solidFill>
                <a:latin typeface="微软雅黑" panose="020B0503020204020204" pitchFamily="34" charset="-122"/>
              </a:endParaRPr>
            </a:p>
          </p:txBody>
        </p:sp>
        <p:sp>
          <p:nvSpPr>
            <p:cNvPr id="369" name="Rectangle 368"/>
            <p:cNvSpPr/>
            <p:nvPr/>
          </p:nvSpPr>
          <p:spPr>
            <a:xfrm>
              <a:off x="3782000" y="3649232"/>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数据质量管理流程</a:t>
              </a:r>
              <a:endParaRPr lang="en-US" sz="1600" kern="0" dirty="0">
                <a:solidFill>
                  <a:prstClr val="white"/>
                </a:solidFill>
                <a:latin typeface="微软雅黑" panose="020B0503020204020204" pitchFamily="34" charset="-122"/>
              </a:endParaRPr>
            </a:p>
          </p:txBody>
        </p:sp>
        <p:sp>
          <p:nvSpPr>
            <p:cNvPr id="370" name="Rectangle 14"/>
            <p:cNvSpPr/>
            <p:nvPr/>
          </p:nvSpPr>
          <p:spPr>
            <a:xfrm>
              <a:off x="3782000" y="418904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数据质量考核办法</a:t>
              </a:r>
              <a:endParaRPr lang="en-US" sz="1600" kern="0" dirty="0">
                <a:solidFill>
                  <a:prstClr val="white"/>
                </a:solidFill>
                <a:latin typeface="微软雅黑" panose="020B0503020204020204" pitchFamily="34" charset="-122"/>
              </a:endParaRPr>
            </a:p>
          </p:txBody>
        </p:sp>
        <p:sp>
          <p:nvSpPr>
            <p:cNvPr id="371" name="Rectangle 14"/>
            <p:cNvSpPr/>
            <p:nvPr/>
          </p:nvSpPr>
          <p:spPr>
            <a:xfrm>
              <a:off x="3782000" y="4728865"/>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数据安全隐私管理</a:t>
              </a:r>
              <a:endParaRPr lang="en-US" sz="1600" kern="0" dirty="0">
                <a:solidFill>
                  <a:prstClr val="white"/>
                </a:solidFill>
                <a:latin typeface="微软雅黑" panose="020B0503020204020204" pitchFamily="34" charset="-122"/>
              </a:endParaRPr>
            </a:p>
          </p:txBody>
        </p:sp>
        <p:sp>
          <p:nvSpPr>
            <p:cNvPr id="509" name="Rectangle 14"/>
            <p:cNvSpPr/>
            <p:nvPr/>
          </p:nvSpPr>
          <p:spPr>
            <a:xfrm>
              <a:off x="3782000" y="5268682"/>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510" name="Rectangle 14"/>
            <p:cNvSpPr/>
            <p:nvPr/>
          </p:nvSpPr>
          <p:spPr>
            <a:xfrm>
              <a:off x="3782000" y="5808497"/>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en-US" altLang="zh-CN" sz="1600" kern="0" dirty="0">
                  <a:solidFill>
                    <a:prstClr val="white"/>
                  </a:solidFill>
                  <a:latin typeface="微软雅黑" panose="020B0503020204020204" pitchFamily="34" charset="-122"/>
                </a:rPr>
                <a:t>…</a:t>
              </a:r>
              <a:endParaRPr lang="en-US" sz="1600" kern="0" dirty="0">
                <a:solidFill>
                  <a:prstClr val="white"/>
                </a:solidFill>
                <a:latin typeface="微软雅黑" panose="020B0503020204020204" pitchFamily="34" charset="-122"/>
              </a:endParaRPr>
            </a:p>
          </p:txBody>
        </p:sp>
      </p:grpSp>
      <p:grpSp>
        <p:nvGrpSpPr>
          <p:cNvPr id="2049" name="Group 2048"/>
          <p:cNvGrpSpPr/>
          <p:nvPr/>
        </p:nvGrpSpPr>
        <p:grpSpPr>
          <a:xfrm>
            <a:off x="6242395" y="1902781"/>
            <a:ext cx="2540000" cy="4447219"/>
            <a:chOff x="6190295" y="1902782"/>
            <a:chExt cx="2540000" cy="4447218"/>
          </a:xfrm>
        </p:grpSpPr>
        <p:sp>
          <p:nvSpPr>
            <p:cNvPr id="211" name="Rounded Rectangle 210"/>
            <p:cNvSpPr/>
            <p:nvPr/>
          </p:nvSpPr>
          <p:spPr>
            <a:xfrm>
              <a:off x="6190295"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dirty="0">
                <a:solidFill>
                  <a:prstClr val="white"/>
                </a:solidFill>
              </a:endParaRPr>
            </a:p>
          </p:txBody>
        </p:sp>
        <p:sp>
          <p:nvSpPr>
            <p:cNvPr id="400" name="Rectangle 399"/>
            <p:cNvSpPr/>
            <p:nvPr/>
          </p:nvSpPr>
          <p:spPr>
            <a:xfrm>
              <a:off x="6416295" y="2029783"/>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数据标准制定</a:t>
              </a:r>
              <a:endParaRPr lang="en-US" sz="1600" kern="0" dirty="0">
                <a:solidFill>
                  <a:prstClr val="white"/>
                </a:solidFill>
                <a:latin typeface="微软雅黑" panose="020B0503020204020204" pitchFamily="34" charset="-122"/>
              </a:endParaRPr>
            </a:p>
          </p:txBody>
        </p:sp>
        <p:sp>
          <p:nvSpPr>
            <p:cNvPr id="401" name="Rectangle 400"/>
            <p:cNvSpPr/>
            <p:nvPr/>
          </p:nvSpPr>
          <p:spPr>
            <a:xfrm>
              <a:off x="6416295" y="3649232"/>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数据质量检查评估</a:t>
              </a:r>
              <a:endParaRPr lang="en-US" sz="1600" kern="0" dirty="0">
                <a:solidFill>
                  <a:prstClr val="white"/>
                </a:solidFill>
                <a:latin typeface="微软雅黑" panose="020B0503020204020204" pitchFamily="34" charset="-122"/>
              </a:endParaRPr>
            </a:p>
          </p:txBody>
        </p:sp>
        <p:sp>
          <p:nvSpPr>
            <p:cNvPr id="402" name="Rectangle 401"/>
            <p:cNvSpPr/>
            <p:nvPr/>
          </p:nvSpPr>
          <p:spPr>
            <a:xfrm>
              <a:off x="6416295" y="256959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数据映射与分布</a:t>
              </a:r>
              <a:endParaRPr lang="en-US" sz="1600" kern="0" dirty="0">
                <a:solidFill>
                  <a:prstClr val="white"/>
                </a:solidFill>
                <a:latin typeface="微软雅黑" panose="020B0503020204020204" pitchFamily="34" charset="-122"/>
              </a:endParaRPr>
            </a:p>
          </p:txBody>
        </p:sp>
        <p:sp>
          <p:nvSpPr>
            <p:cNvPr id="403" name="Rectangle 402"/>
            <p:cNvSpPr/>
            <p:nvPr/>
          </p:nvSpPr>
          <p:spPr>
            <a:xfrm>
              <a:off x="6416295" y="3109416"/>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数据质量规则制定</a:t>
              </a:r>
              <a:endParaRPr lang="en-US" sz="1600" kern="0" dirty="0">
                <a:solidFill>
                  <a:prstClr val="white"/>
                </a:solidFill>
                <a:latin typeface="微软雅黑" panose="020B0503020204020204" pitchFamily="34" charset="-122"/>
              </a:endParaRPr>
            </a:p>
          </p:txBody>
        </p:sp>
        <p:sp>
          <p:nvSpPr>
            <p:cNvPr id="404" name="Rectangle 18"/>
            <p:cNvSpPr/>
            <p:nvPr/>
          </p:nvSpPr>
          <p:spPr>
            <a:xfrm>
              <a:off x="6416295" y="418904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数据质量改进建议</a:t>
              </a:r>
              <a:endParaRPr lang="en-US" sz="1600" kern="0" dirty="0">
                <a:solidFill>
                  <a:prstClr val="white"/>
                </a:solidFill>
                <a:latin typeface="微软雅黑" panose="020B0503020204020204" pitchFamily="34" charset="-122"/>
              </a:endParaRPr>
            </a:p>
          </p:txBody>
        </p:sp>
        <p:sp>
          <p:nvSpPr>
            <p:cNvPr id="512" name="Rectangle 511"/>
            <p:cNvSpPr/>
            <p:nvPr/>
          </p:nvSpPr>
          <p:spPr>
            <a:xfrm>
              <a:off x="6416295" y="4728865"/>
              <a:ext cx="2088000" cy="401803"/>
            </a:xfrm>
            <a:prstGeom prst="rect">
              <a:avLst/>
            </a:prstGeom>
            <a:solidFill>
              <a:srgbClr val="70AD47"/>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数据地图</a:t>
              </a:r>
              <a:endParaRPr lang="en-US" sz="1600" kern="0" dirty="0">
                <a:solidFill>
                  <a:prstClr val="white"/>
                </a:solidFill>
                <a:latin typeface="微软雅黑" panose="020B0503020204020204" pitchFamily="34" charset="-122"/>
              </a:endParaRPr>
            </a:p>
          </p:txBody>
        </p:sp>
      </p:grpSp>
      <p:sp>
        <p:nvSpPr>
          <p:cNvPr id="37" name="Rectangle 36"/>
          <p:cNvSpPr/>
          <p:nvPr/>
        </p:nvSpPr>
        <p:spPr>
          <a:xfrm>
            <a:off x="6468395" y="5302773"/>
            <a:ext cx="2088000" cy="401803"/>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外部数据验证</a:t>
            </a:r>
            <a:endParaRPr lang="en-US" sz="1600" kern="0" dirty="0">
              <a:solidFill>
                <a:prstClr val="white"/>
              </a:solidFill>
              <a:latin typeface="微软雅黑" panose="020B0503020204020204" pitchFamily="34" charset="-122"/>
            </a:endParaRPr>
          </a:p>
        </p:txBody>
      </p:sp>
      <p:sp>
        <p:nvSpPr>
          <p:cNvPr id="38" name="Rectangle 124"/>
          <p:cNvSpPr/>
          <p:nvPr/>
        </p:nvSpPr>
        <p:spPr>
          <a:xfrm>
            <a:off x="9170031" y="5277505"/>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39" name="Rectangle 124"/>
          <p:cNvSpPr/>
          <p:nvPr/>
        </p:nvSpPr>
        <p:spPr>
          <a:xfrm>
            <a:off x="9154789" y="5808497"/>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a:t>
            </a:r>
          </a:p>
        </p:txBody>
      </p:sp>
      <p:sp>
        <p:nvSpPr>
          <p:cNvPr id="3" name="TextBox 2"/>
          <p:cNvSpPr txBox="1"/>
          <p:nvPr/>
        </p:nvSpPr>
        <p:spPr>
          <a:xfrm>
            <a:off x="6425105" y="5871745"/>
            <a:ext cx="2131291" cy="338555"/>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defPPr>
              <a:defRPr lang="zh-CN"/>
            </a:defPPr>
            <a:lvl1pPr algn="ctr" defTabSz="1218780">
              <a:defRPr sz="1600" kern="0">
                <a:solidFill>
                  <a:prstClr val="white"/>
                </a:solidFill>
                <a:latin typeface="微软雅黑" panose="020B0503020204020204" pitchFamily="34" charset="-122"/>
              </a:defRPr>
            </a:lvl1pPr>
          </a:lstStyle>
          <a:p>
            <a:r>
              <a:rPr lang="en-US" dirty="0"/>
              <a:t>…</a:t>
            </a:r>
          </a:p>
        </p:txBody>
      </p:sp>
    </p:spTree>
    <p:extLst>
      <p:ext uri="{BB962C8B-B14F-4D97-AF65-F5344CB8AC3E}">
        <p14:creationId xmlns:p14="http://schemas.microsoft.com/office/powerpoint/2010/main" val="2070520495"/>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7"/>
</p:tagLst>
</file>

<file path=ppt/tags/tag2.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15"/>
</p:tagLst>
</file>

<file path=ppt/tags/tag3.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1"/>
</p:tagLst>
</file>

<file path=ppt/tags/tag4.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4"/>
</p:tagLst>
</file>

<file path=ppt/tags/tag5.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文本框 1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GCA Aster Presentation 2012.Laura.1-9-2012pot">
  <a:themeElements>
    <a:clrScheme name="Teradata - Aster - Aprimo">
      <a:dk1>
        <a:srgbClr val="3C3C3B"/>
      </a:dk1>
      <a:lt1>
        <a:sysClr val="window" lastClr="FFFFFF"/>
      </a:lt1>
      <a:dk2>
        <a:srgbClr val="1B447D"/>
      </a:dk2>
      <a:lt2>
        <a:srgbClr val="B8C7D6"/>
      </a:lt2>
      <a:accent1>
        <a:srgbClr val="D56D23"/>
      </a:accent1>
      <a:accent2>
        <a:srgbClr val="A5A6A5"/>
      </a:accent2>
      <a:accent3>
        <a:srgbClr val="0C1627"/>
      </a:accent3>
      <a:accent4>
        <a:srgbClr val="464745"/>
      </a:accent4>
      <a:accent5>
        <a:srgbClr val="D1252D"/>
      </a:accent5>
      <a:accent6>
        <a:srgbClr val="601714"/>
      </a:accent6>
      <a:hlink>
        <a:srgbClr val="29467E"/>
      </a:hlink>
      <a:folHlink>
        <a:srgbClr val="0C1627"/>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25640</TotalTime>
  <Words>846</Words>
  <Application>Microsoft Macintosh PowerPoint</Application>
  <PresentationFormat>Custom</PresentationFormat>
  <Paragraphs>225</Paragraphs>
  <Slides>6</Slides>
  <Notes>1</Notes>
  <HiddenSlides>0</HiddenSlides>
  <MMClips>0</MMClips>
  <ScaleCrop>false</ScaleCrop>
  <HeadingPairs>
    <vt:vector size="4" baseType="variant">
      <vt:variant>
        <vt:lpstr>Theme</vt:lpstr>
      </vt:variant>
      <vt:variant>
        <vt:i4>4</vt:i4>
      </vt:variant>
      <vt:variant>
        <vt:lpstr>Slide Titles</vt:lpstr>
      </vt:variant>
      <vt:variant>
        <vt:i4>6</vt:i4>
      </vt:variant>
    </vt:vector>
  </HeadingPairs>
  <TitlesOfParts>
    <vt:vector size="10" baseType="lpstr">
      <vt:lpstr>Office 主题</vt:lpstr>
      <vt:lpstr>3_TDC PPT template 20131220</vt:lpstr>
      <vt:lpstr>2_TDC PPT template 20131220</vt:lpstr>
      <vt:lpstr>GCA Aster Presentation 2012.Laura.1-9-2012pot</vt:lpstr>
      <vt:lpstr> 二、主要资源安排</vt:lpstr>
      <vt:lpstr> 三、Teradata国内银行数据治理典型项目</vt:lpstr>
      <vt:lpstr>发现各种不同的数据问题……</vt:lpstr>
      <vt:lpstr>通过数据治理综合解决数据问题</vt:lpstr>
      <vt:lpstr>数据治理工作实践要点</vt:lpstr>
      <vt:lpstr>Teradata数据治理解决方案</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Xu Zhe</cp:lastModifiedBy>
  <cp:revision>1424</cp:revision>
  <dcterms:created xsi:type="dcterms:W3CDTF">2015-04-24T11:11:43Z</dcterms:created>
  <dcterms:modified xsi:type="dcterms:W3CDTF">2017-03-16T06:35:18Z</dcterms:modified>
</cp:coreProperties>
</file>

<file path=docProps/thumbnail.jpeg>
</file>